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97" r:id="rId5"/>
    <p:sldId id="309" r:id="rId6"/>
    <p:sldId id="308" r:id="rId7"/>
    <p:sldId id="260" r:id="rId8"/>
    <p:sldId id="261" r:id="rId9"/>
    <p:sldId id="307" r:id="rId10"/>
    <p:sldId id="271" r:id="rId11"/>
    <p:sldId id="298" r:id="rId12"/>
    <p:sldId id="264" r:id="rId13"/>
    <p:sldId id="277" r:id="rId14"/>
    <p:sldId id="475" r:id="rId15"/>
    <p:sldId id="299" r:id="rId16"/>
    <p:sldId id="279" r:id="rId17"/>
    <p:sldId id="567" r:id="rId18"/>
    <p:sldId id="568" r:id="rId19"/>
    <p:sldId id="569" r:id="rId20"/>
    <p:sldId id="570" r:id="rId21"/>
    <p:sldId id="300" r:id="rId22"/>
    <p:sldId id="474" r:id="rId23"/>
    <p:sldId id="266" r:id="rId24"/>
    <p:sldId id="268" r:id="rId25"/>
    <p:sldId id="273" r:id="rId26"/>
    <p:sldId id="274" r:id="rId27"/>
    <p:sldId id="301" r:id="rId28"/>
    <p:sldId id="269" r:id="rId29"/>
    <p:sldId id="573" r:id="rId30"/>
    <p:sldId id="572" r:id="rId31"/>
    <p:sldId id="303" r:id="rId32"/>
    <p:sldId id="478" r:id="rId3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3" autoAdjust="0"/>
    <p:restoredTop sz="50828" autoAdjust="0"/>
  </p:normalViewPr>
  <p:slideViewPr>
    <p:cSldViewPr snapToGrid="0">
      <p:cViewPr varScale="1">
        <p:scale>
          <a:sx n="58" d="100"/>
          <a:sy n="58" d="100"/>
        </p:scale>
        <p:origin x="2580" y="66"/>
      </p:cViewPr>
      <p:guideLst>
        <p:guide orient="horz" pos="2136"/>
        <p:guide pos="3840"/>
      </p:guideLst>
    </p:cSldViewPr>
  </p:slideViewPr>
  <p:notesTextViewPr>
    <p:cViewPr>
      <p:scale>
        <a:sx n="100" d="100"/>
        <a:sy n="100" d="100"/>
      </p:scale>
      <p:origin x="0" y="0"/>
    </p:cViewPr>
  </p:notesTextViewPr>
  <p:sorterViewPr>
    <p:cViewPr varScale="1">
      <p:scale>
        <a:sx n="1" d="1"/>
        <a:sy n="1" d="1"/>
      </p:scale>
      <p:origin x="0" y="-4662"/>
    </p:cViewPr>
  </p:sorter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6/8/2020</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6/8/2020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6" y="4416427"/>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a:t>
            </a:fld>
            <a:endParaRPr lang="en-US"/>
          </a:p>
        </p:txBody>
      </p:sp>
    </p:spTree>
    <p:extLst>
      <p:ext uri="{BB962C8B-B14F-4D97-AF65-F5344CB8AC3E}">
        <p14:creationId xmlns:p14="http://schemas.microsoft.com/office/powerpoint/2010/main" val="162079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This slide lists the rules references and a brief description of the football editorial changes that were made to the 2020 NFHS Football Rules Book.</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10</a:t>
            </a:fld>
            <a:endParaRPr lang="en-US"/>
          </a:p>
        </p:txBody>
      </p:sp>
    </p:spTree>
    <p:extLst>
      <p:ext uri="{BB962C8B-B14F-4D97-AF65-F5344CB8AC3E}">
        <p14:creationId xmlns:p14="http://schemas.microsoft.com/office/powerpoint/2010/main" val="2814597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This slide lists the rules references and a brief description of the football editorial changes that were made to the 2020 NFHS Football Rules Book.</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11</a:t>
            </a:fld>
            <a:endParaRPr lang="en-US"/>
          </a:p>
        </p:txBody>
      </p:sp>
    </p:spTree>
    <p:extLst>
      <p:ext uri="{BB962C8B-B14F-4D97-AF65-F5344CB8AC3E}">
        <p14:creationId xmlns:p14="http://schemas.microsoft.com/office/powerpoint/2010/main" val="4223374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12</a:t>
            </a:fld>
            <a:endParaRPr lang="en-US"/>
          </a:p>
        </p:txBody>
      </p:sp>
    </p:spTree>
    <p:extLst>
      <p:ext uri="{BB962C8B-B14F-4D97-AF65-F5344CB8AC3E}">
        <p14:creationId xmlns:p14="http://schemas.microsoft.com/office/powerpoint/2010/main" val="181242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Rules Reminder</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RULE 1 – SECTION 3 – GAME EQUIPMENT</a:t>
            </a:r>
          </a:p>
          <a:p>
            <a:pPr>
              <a:spcBef>
                <a:spcPts val="0"/>
              </a:spcBef>
            </a:pPr>
            <a:r>
              <a:rPr lang="en-US" sz="1200" b="1" i="0" u="none" strike="noStrike" kern="1200" baseline="0" dirty="0">
                <a:solidFill>
                  <a:schemeClr val="tx1"/>
                </a:solidFill>
                <a:latin typeface="+mn-lt"/>
                <a:ea typeface="+mn-ea"/>
                <a:cs typeface="+mn-cs"/>
              </a:rPr>
              <a:t>ART. 7 . . . </a:t>
            </a:r>
            <a:r>
              <a:rPr lang="en-US" sz="1200" b="0" i="0" u="none" strike="noStrike" kern="1200" baseline="0" dirty="0">
                <a:solidFill>
                  <a:schemeClr val="tx1"/>
                </a:solidFill>
                <a:latin typeface="+mn-lt"/>
                <a:ea typeface="+mn-ea"/>
                <a:cs typeface="+mn-cs"/>
              </a:rPr>
              <a:t>Other than replay or television monitoring equipment, game officials may use supplementary equipment to aid in game administration as authorized by the state association.</a:t>
            </a:r>
          </a:p>
          <a:p>
            <a:pPr>
              <a:spcBef>
                <a:spcPts val="0"/>
              </a:spcBef>
            </a:pPr>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A state association may create instant-replay procedures that permit game or replay officials to use a replay monitor during state postseason contests to determine if a decision by the on-field game officials is incorrect.</a:t>
            </a:r>
          </a:p>
          <a:p>
            <a:pPr>
              <a:spcBef>
                <a:spcPts val="0"/>
              </a:spcBef>
            </a:pPr>
            <a:endParaRPr kumimoji="0" lang="en-US" altLang="en-US" sz="1200" b="0" i="0" u="sng"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RULE 1 – SECTION 7 – STATE ASSOCIATION ADOPTIONS</a:t>
            </a:r>
          </a:p>
          <a:p>
            <a:pPr marL="0" indent="0">
              <a:spcBef>
                <a:spcPts val="0"/>
              </a:spcBef>
              <a:buNone/>
            </a:pPr>
            <a:r>
              <a:rPr lang="en-US" sz="1200" b="0" i="0" u="none" strike="noStrike" kern="1200" baseline="0" dirty="0">
                <a:solidFill>
                  <a:schemeClr val="tx1"/>
                </a:solidFill>
                <a:latin typeface="+mn-lt"/>
                <a:ea typeface="+mn-ea"/>
                <a:cs typeface="+mn-cs"/>
              </a:rPr>
              <a:t>5.   Authorize the use of instant replay during state postseason contests. (1-3-7 NOTE)</a:t>
            </a:r>
            <a:endParaRPr kumimoji="0" 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indent="0">
              <a:spcBef>
                <a:spcPts val="0"/>
              </a:spcBef>
              <a:buNone/>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Comment on Slide:</a:t>
            </a:r>
          </a:p>
          <a:p>
            <a:pPr>
              <a:spcBef>
                <a:spcPts val="0"/>
              </a:spcBef>
            </a:pPr>
            <a:r>
              <a:rPr lang="en-US" sz="1200" b="0" i="0" u="none" strike="noStrike" kern="1200" baseline="0" dirty="0">
                <a:solidFill>
                  <a:schemeClr val="tx1"/>
                </a:solidFill>
                <a:latin typeface="+mn-lt"/>
                <a:ea typeface="+mn-ea"/>
                <a:cs typeface="+mn-cs"/>
              </a:rPr>
              <a:t>Rule change in 2019.  By state association adoption, instant replay may only be used during state postseason contests to review decisions by the on-field game officials. This adoption would allow state associations to develop protocols for use of video replay.</a:t>
            </a: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a:spcBef>
                <a:spcPts val="0"/>
              </a:spcBef>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Case Book:</a:t>
            </a:r>
            <a:r>
              <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See SITUATIONS 1.1.9, 1.3.7</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13</a:t>
            </a:fld>
            <a:endParaRPr lang="en-US"/>
          </a:p>
        </p:txBody>
      </p:sp>
    </p:spTree>
    <p:extLst>
      <p:ext uri="{BB962C8B-B14F-4D97-AF65-F5344CB8AC3E}">
        <p14:creationId xmlns:p14="http://schemas.microsoft.com/office/powerpoint/2010/main" val="3924098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Rules Reminder</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RULE 1 – SECTION 5 – PLAYER EQUIPMENT</a:t>
            </a:r>
          </a:p>
          <a:p>
            <a:r>
              <a:rPr lang="en-US" sz="1200" b="1" i="0" u="none" strike="noStrike" kern="1200" baseline="0" dirty="0">
                <a:solidFill>
                  <a:schemeClr val="tx1"/>
                </a:solidFill>
                <a:latin typeface="+mn-lt"/>
                <a:ea typeface="+mn-ea"/>
                <a:cs typeface="+mn-cs"/>
              </a:rPr>
              <a:t>ART. 1 . . . </a:t>
            </a:r>
            <a:r>
              <a:rPr lang="en-US" sz="1200" b="0" i="0" u="none" strike="noStrike" kern="1200" baseline="0" dirty="0">
                <a:solidFill>
                  <a:schemeClr val="tx1"/>
                </a:solidFill>
                <a:latin typeface="+mn-lt"/>
                <a:ea typeface="+mn-ea"/>
                <a:cs typeface="+mn-cs"/>
              </a:rPr>
              <a:t>Mandatory equipment. Each player shall participate while wearing the following pieces of properly fitted equipment, which shall be professionally manufactured and not altered to decrease protection: …</a:t>
            </a:r>
          </a:p>
          <a:p>
            <a:r>
              <a:rPr lang="en-US" sz="1200" b="0" i="0" u="none" strike="noStrike" kern="1200" baseline="0" dirty="0">
                <a:solidFill>
                  <a:schemeClr val="tx1"/>
                </a:solidFill>
                <a:latin typeface="+mn-lt"/>
                <a:ea typeface="+mn-ea"/>
                <a:cs typeface="+mn-cs"/>
              </a:rPr>
              <a:t>c.  Numbers</a:t>
            </a:r>
          </a:p>
          <a:p>
            <a:r>
              <a:rPr lang="en-US" sz="1200" b="0" i="0" u="none" strike="noStrike" kern="1200" baseline="0" dirty="0">
                <a:solidFill>
                  <a:schemeClr val="tx1"/>
                </a:solidFill>
                <a:latin typeface="+mn-lt"/>
                <a:ea typeface="+mn-ea"/>
                <a:cs typeface="+mn-cs"/>
              </a:rPr>
              <a:t>1.  The numbers shall be clearly visible and legible using Arabic numbers 1-99 inclusive and shall be on the front and back of the jersey.</a:t>
            </a:r>
          </a:p>
          <a:p>
            <a:r>
              <a:rPr lang="en-US" sz="1200" b="0" i="0" u="none" strike="noStrike" kern="1200" baseline="0" dirty="0">
                <a:solidFill>
                  <a:schemeClr val="tx1"/>
                </a:solidFill>
                <a:latin typeface="+mn-lt"/>
                <a:ea typeface="+mn-ea"/>
                <a:cs typeface="+mn-cs"/>
              </a:rPr>
              <a:t>2.  The numbers, inclusive of any border(s), shall be centered horizontally at least 8 inches and 10 inches high on front and back, respectively.</a:t>
            </a:r>
          </a:p>
          <a:p>
            <a:r>
              <a:rPr lang="en-US" sz="1200" b="0" i="0" u="none" strike="noStrike" kern="1200" baseline="0" dirty="0">
                <a:solidFill>
                  <a:schemeClr val="tx1"/>
                </a:solidFill>
                <a:latin typeface="+mn-lt"/>
                <a:ea typeface="+mn-ea"/>
                <a:cs typeface="+mn-cs"/>
              </a:rPr>
              <a:t>3.  The entire body of the number (the continuous horizontal bars and vertical strokes) exclusive of any border(s) shall be approximately 1½-inches wide.</a:t>
            </a:r>
          </a:p>
          <a:p>
            <a:r>
              <a:rPr lang="en-US" sz="1200" b="0" i="0" u="none" strike="noStrike" kern="1200" baseline="0" dirty="0">
                <a:solidFill>
                  <a:schemeClr val="tx1"/>
                </a:solidFill>
                <a:latin typeface="+mn-lt"/>
                <a:ea typeface="+mn-ea"/>
                <a:cs typeface="+mn-cs"/>
              </a:rPr>
              <a:t>4.  The color and style of the number shall be the same on the front and back.</a:t>
            </a:r>
          </a:p>
          <a:p>
            <a:r>
              <a:rPr lang="en-US" sz="1200" b="0" i="0" u="none" strike="noStrike" kern="1200" baseline="0" dirty="0">
                <a:solidFill>
                  <a:schemeClr val="tx1"/>
                </a:solidFill>
                <a:latin typeface="+mn-lt"/>
                <a:ea typeface="+mn-ea"/>
                <a:cs typeface="+mn-cs"/>
              </a:rPr>
              <a:t>5.  Through the 2023 season, the body of the number (the continuous horizontal bars and vertical strokes) shall be either:</a:t>
            </a:r>
          </a:p>
          <a:p>
            <a:r>
              <a:rPr lang="en-US" sz="1200" b="0" i="0" u="none" strike="noStrike" kern="1200" baseline="0" dirty="0">
                <a:solidFill>
                  <a:schemeClr val="tx1"/>
                </a:solidFill>
                <a:latin typeface="+mn-lt"/>
                <a:ea typeface="+mn-ea"/>
                <a:cs typeface="+mn-cs"/>
              </a:rPr>
              <a:t>     (a)  a continuous color(s) contrasting with the jersey color; or</a:t>
            </a:r>
          </a:p>
          <a:p>
            <a:r>
              <a:rPr lang="en-US" sz="1200" b="0" i="0" u="none" strike="noStrike" kern="1200" baseline="0" dirty="0">
                <a:solidFill>
                  <a:schemeClr val="tx1"/>
                </a:solidFill>
                <a:latin typeface="+mn-lt"/>
                <a:ea typeface="+mn-ea"/>
                <a:cs typeface="+mn-cs"/>
              </a:rPr>
              <a:t>     (b)  the same solid color(s) as the jersey with a minimum of one border that is at least ¼-inch in width of a single solid contrasting color.</a:t>
            </a:r>
          </a:p>
          <a:p>
            <a:r>
              <a:rPr lang="en-US" sz="1200" b="0" i="0" u="none" strike="noStrike" kern="1200" baseline="0" dirty="0">
                <a:solidFill>
                  <a:schemeClr val="tx1"/>
                </a:solidFill>
                <a:latin typeface="+mn-lt"/>
                <a:ea typeface="+mn-ea"/>
                <a:cs typeface="+mn-cs"/>
              </a:rPr>
              <a:t>6.  Effective with the 2024 season, the entire body of the number (the continuous horizontal bars and vertical strokes) shall be a single solid color that clearly contrasts with the body color of the jersey.</a:t>
            </a:r>
            <a:endParaRPr kumimoji="0" 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indent="0">
              <a:buNone/>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Comment on Slide:</a:t>
            </a:r>
          </a:p>
          <a:p>
            <a:r>
              <a:rPr lang="en-US" sz="1200" b="0" i="0" u="none" strike="noStrike" kern="1200" baseline="0" dirty="0">
                <a:solidFill>
                  <a:schemeClr val="tx1"/>
                </a:solidFill>
                <a:latin typeface="+mn-lt"/>
                <a:ea typeface="+mn-ea"/>
                <a:cs typeface="+mn-cs"/>
              </a:rPr>
              <a:t>Rule change in 2019.  The purpose of numbers on jerseys is to provide clear identification of players. In order to enhance the ability to easily identify players, the committee has clarified the size requirements for jersey numbers through the 2023 season. The committee also added a new requirement that, effective in the 2024 season, jersey numbers must be a single solid color that clearly contrasts with the body color of the jersey.</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14</a:t>
            </a:fld>
            <a:endParaRPr lang="en-US"/>
          </a:p>
        </p:txBody>
      </p:sp>
    </p:spTree>
    <p:extLst>
      <p:ext uri="{BB962C8B-B14F-4D97-AF65-F5344CB8AC3E}">
        <p14:creationId xmlns:p14="http://schemas.microsoft.com/office/powerpoint/2010/main" val="147172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Rules Reminder</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RULE 1 – SECTION 5 – PLAYER EQUIPMENT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ART. 1 . . . </a:t>
            </a:r>
            <a:r>
              <a:rPr kumimoji="0" lang="en-US" sz="1200" b="0" i="0" u="none" strike="noStrike" kern="1200" cap="none" spc="0" normalizeH="0" baseline="0" noProof="0" dirty="0">
                <a:ln>
                  <a:noFill/>
                </a:ln>
                <a:solidFill>
                  <a:prstClr val="black"/>
                </a:solidFill>
                <a:effectLst/>
                <a:uLnTx/>
                <a:uFillTx/>
                <a:latin typeface="+mn-lt"/>
                <a:ea typeface="+mn-ea"/>
                <a:cs typeface="+mn-cs"/>
              </a:rPr>
              <a:t>Mandatory equipment. Each player shall participate while wearing the following pieces of properly fitted equipment, which shall be professionally manufactured and not altered to decrease protection: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  Numbers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  The numbers shall be clearly visible and legible using Arabic numbers 1-99 inclusive and shall be on the front and back of the jersey.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The numbers, inclusive of any border(s), shall be centered horizontally at least 8 inches and 10 inches high on front and back, respectively.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  The entire body of the number (the continuous horizontal bars and vertical strokes) exclusive of any border(s) shall be approximately 1½-inches wide.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  The color and style of the number shall be the same on the front and back.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5.  Through the 2023 season, the body of the number (the continuous horizontal bars and vertical strokes) shall be either: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  a continuous color(s) contrasting with the jersey color; or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  the same solid color(s) as the jersey with a minimum of one border that is at least ¼-inch in width of a single solid contrasting color.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6.  Effective with the 2024 season, the entire body of the number (the continuous horizontal bars and vertical strokes) shall be a single solid color that clearly contrasts with the body color of the jersey.</a:t>
            </a:r>
            <a:endParaRPr kumimoji="0" 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Comment on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Rule change in 2019.  The purpose of numbers on jerseys is to provide clear identification of players. In order to enhance the ability to easily identify players, the committee has clarified the size requirements for jersey numbers through the 2023 season. The committee also added a new requirement that, effective in the 2024 season, jersey numbers must be a single solid color that clearly contrasts with the body color of the jersey.</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15</a:t>
            </a:fld>
            <a:endParaRPr lang="en-US"/>
          </a:p>
        </p:txBody>
      </p:sp>
    </p:spTree>
    <p:extLst>
      <p:ext uri="{BB962C8B-B14F-4D97-AF65-F5344CB8AC3E}">
        <p14:creationId xmlns:p14="http://schemas.microsoft.com/office/powerpoint/2010/main" val="3763268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Rules Reminders</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RULE 1 – SECTION 5 – PLAYER EQUIPMENT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ART. 1 . . . </a:t>
            </a:r>
            <a:r>
              <a:rPr kumimoji="0" lang="en-US" sz="1200" b="0" i="0" u="none" strike="noStrike" kern="1200" cap="none" spc="0" normalizeH="0" baseline="0" noProof="0" dirty="0">
                <a:ln>
                  <a:noFill/>
                </a:ln>
                <a:solidFill>
                  <a:prstClr val="black"/>
                </a:solidFill>
                <a:effectLst/>
                <a:uLnTx/>
                <a:uFillTx/>
                <a:latin typeface="+mn-lt"/>
                <a:ea typeface="+mn-ea"/>
                <a:cs typeface="+mn-cs"/>
              </a:rPr>
              <a:t>Mandatory equipment. Each player shall participate while wearing the following pieces of properly fitted equipment, which shall be professionally manufactured and not altered to decrease protection: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  Numbers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  The numbers shall be clearly visible and legible using Arabic numbers 1-99 inclusive and shall be on the front and back of the jersey.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The numbers, inclusive of any border(s), shall be centered horizontally at least 8 inches and 10 inches high on front and back, respectively.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  The entire body of the number (the continuous horizontal bars and vertical strokes) exclusive of any border(s) shall be approximately 1½-inches wide.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  The color and style of the number shall be the same on the front and back.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5.  Through the 2023 season, the body of the number (the continuous horizontal bars and vertical strokes) shall be either: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  a continuous color(s) contrasting with the jersey color; or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  the same solid color(s) as the jersey with a minimum of one border that is at least ¼-inch in width of a single solid contrasting color.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6.  Effective with the 2024 season, the entire body of the number (the continuous horizontal bars and vertical strokes) shall be a single solid color that clearly contrasts with the body color of the jersey.</a:t>
            </a:r>
            <a:endParaRPr kumimoji="0" 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Comment on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Rule change in 2019.  The purpose of numbers on jerseys is to provide clear identification of players. In order to enhance the ability to easily identify players, the committee has clarified the size requirements for jersey numbers through the 2023 season. The committee also added a new requirement that, effective in the 2024 season, jersey numbers must be a single solid color that clearly contrasts with the body color of the jersey.</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16</a:t>
            </a:fld>
            <a:endParaRPr lang="en-US"/>
          </a:p>
        </p:txBody>
      </p:sp>
    </p:spTree>
    <p:extLst>
      <p:ext uri="{BB962C8B-B14F-4D97-AF65-F5344CB8AC3E}">
        <p14:creationId xmlns:p14="http://schemas.microsoft.com/office/powerpoint/2010/main" val="1842098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Rules Reminder</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RULE 2 – SECTION 45 – TRIPPING</a:t>
            </a:r>
          </a:p>
          <a:p>
            <a:r>
              <a:rPr lang="en-US" sz="1200" b="0" i="0" u="none" strike="noStrike" kern="1200" baseline="0" dirty="0">
                <a:solidFill>
                  <a:schemeClr val="tx1"/>
                </a:solidFill>
                <a:latin typeface="+mn-lt"/>
                <a:ea typeface="+mn-ea"/>
                <a:cs typeface="+mn-cs"/>
              </a:rPr>
              <a:t>Tripping is the intentional use of the lower leg or foot to obstruct an opponent below the knee.</a:t>
            </a:r>
            <a:endPar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RULE 9 – SECTION 4 – ILLEGAL PERSONAL CONTACT</a:t>
            </a: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ART. 3 . . . </a:t>
            </a:r>
            <a:r>
              <a:rPr lang="en-US" sz="1200" b="0" i="0" u="none" strike="noStrike" kern="1200" baseline="0" dirty="0">
                <a:solidFill>
                  <a:schemeClr val="tx1"/>
                </a:solidFill>
                <a:latin typeface="+mn-lt"/>
                <a:ea typeface="+mn-ea"/>
                <a:cs typeface="+mn-cs"/>
              </a:rPr>
              <a:t>No player or nonplayer shall: …</a:t>
            </a:r>
          </a:p>
          <a:p>
            <a:r>
              <a:rPr lang="en-US" sz="1200" b="0" i="0" u="none" strike="noStrike" kern="1200" baseline="0" dirty="0">
                <a:solidFill>
                  <a:schemeClr val="tx1"/>
                </a:solidFill>
                <a:latin typeface="+mn-lt"/>
                <a:ea typeface="+mn-ea"/>
                <a:cs typeface="+mn-cs"/>
              </a:rPr>
              <a:t>o. Trip an opponent.</a:t>
            </a:r>
            <a:endPar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r>
              <a:rPr lang="en-US" sz="1200" b="1" i="0" u="none" strike="noStrike" kern="1200" baseline="0" dirty="0">
                <a:solidFill>
                  <a:schemeClr val="tx1"/>
                </a:solidFill>
                <a:latin typeface="+mn-lt"/>
                <a:ea typeface="+mn-ea"/>
                <a:cs typeface="+mn-cs"/>
              </a:rPr>
              <a:t>PENALTY: … </a:t>
            </a:r>
            <a:r>
              <a:rPr lang="en-US" sz="1200" b="1" i="0" u="sng" strike="noStrike" kern="1200" baseline="0" dirty="0">
                <a:solidFill>
                  <a:schemeClr val="tx1"/>
                </a:solidFill>
                <a:latin typeface="+mn-lt"/>
                <a:ea typeface="+mn-ea"/>
                <a:cs typeface="+mn-cs"/>
              </a:rPr>
              <a:t>Art. 3o – illegal tripping – (S38-46) – 15 yards; </a:t>
            </a:r>
            <a:r>
              <a:rPr lang="en-US" sz="1200" b="1" i="0" u="none" strike="noStrike" kern="1200" baseline="0" dirty="0">
                <a:solidFill>
                  <a:schemeClr val="tx1"/>
                </a:solidFill>
                <a:latin typeface="+mn-lt"/>
                <a:ea typeface="+mn-ea"/>
                <a:cs typeface="+mn-cs"/>
              </a:rPr>
              <a:t>…</a:t>
            </a:r>
            <a:endPar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Comment on Slide:</a:t>
            </a:r>
          </a:p>
          <a:p>
            <a:r>
              <a:rPr lang="en-US" sz="1200" b="0" i="0" u="none" strike="noStrike" kern="1200" baseline="0" dirty="0">
                <a:solidFill>
                  <a:schemeClr val="tx1"/>
                </a:solidFill>
                <a:latin typeface="+mn-lt"/>
                <a:ea typeface="+mn-ea"/>
                <a:cs typeface="+mn-cs"/>
              </a:rPr>
              <a:t>Rule change in 2019.  In an effort to decrease risk, tripping the runner is now prohibited. It is now a foul to intentionally use the lower leg or foot to obstruct a runner below the knees.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Case Book:</a:t>
            </a:r>
            <a:r>
              <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See SITUATION 2.42.1</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17</a:t>
            </a:fld>
            <a:endParaRPr lang="en-US"/>
          </a:p>
        </p:txBody>
      </p:sp>
    </p:spTree>
    <p:extLst>
      <p:ext uri="{BB962C8B-B14F-4D97-AF65-F5344CB8AC3E}">
        <p14:creationId xmlns:p14="http://schemas.microsoft.com/office/powerpoint/2010/main" val="4060109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18</a:t>
            </a:fld>
            <a:endParaRPr lang="en-US"/>
          </a:p>
        </p:txBody>
      </p:sp>
    </p:spTree>
    <p:extLst>
      <p:ext uri="{BB962C8B-B14F-4D97-AF65-F5344CB8AC3E}">
        <p14:creationId xmlns:p14="http://schemas.microsoft.com/office/powerpoint/2010/main" val="1942109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following football points of emphasis were selected by the NFHS Football Rules Committee for the 2020 high school football season.  These three football points of emphasis need to be stressed to all coaches, game officials, players, parents, school administrators, appropriate health-care professionals and all others who have an interest in high school football. </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19</a:t>
            </a:fld>
            <a:endParaRPr lang="en-US"/>
          </a:p>
        </p:txBody>
      </p:sp>
    </p:spTree>
    <p:extLst>
      <p:ext uri="{BB962C8B-B14F-4D97-AF65-F5344CB8AC3E}">
        <p14:creationId xmlns:p14="http://schemas.microsoft.com/office/powerpoint/2010/main" val="393531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4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Rule Change</a:t>
            </a:r>
            <a:r>
              <a:rPr kumimoji="0" lang="en-US" altLang="en-US" sz="14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a:t>
            </a:r>
          </a:p>
          <a:p>
            <a:pPr marL="0" indent="0">
              <a:spcBef>
                <a:spcPts val="0"/>
              </a:spcBef>
              <a:buNone/>
            </a:pPr>
            <a:r>
              <a:rPr kumimoji="0" lang="en-US" altLang="en-US" sz="14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RULE 1 – SECTION 4 – PLAYER DESIGNATIONS</a:t>
            </a:r>
          </a:p>
          <a:p>
            <a:r>
              <a:rPr lang="en-US" sz="1400" b="1" i="0" u="none" strike="noStrike" kern="1200" baseline="0" dirty="0">
                <a:solidFill>
                  <a:schemeClr val="tx1"/>
                </a:solidFill>
                <a:latin typeface="+mn-lt"/>
                <a:ea typeface="+mn-ea"/>
                <a:cs typeface="Calibri" panose="020F0502020204030204" pitchFamily="34" charset="0"/>
              </a:rPr>
              <a:t>ART. 1 . . . </a:t>
            </a:r>
            <a:r>
              <a:rPr lang="en-US" sz="1400" b="0" i="0" u="none" strike="noStrike" kern="1200" baseline="0" dirty="0">
                <a:solidFill>
                  <a:schemeClr val="tx1"/>
                </a:solidFill>
                <a:latin typeface="+mn-lt"/>
                <a:ea typeface="+mn-ea"/>
                <a:cs typeface="Calibri" panose="020F0502020204030204" pitchFamily="34" charset="0"/>
              </a:rPr>
              <a:t>Each team shall designate a player as field captain, and </a:t>
            </a:r>
            <a:r>
              <a:rPr lang="en-US" sz="1400" b="0" i="0" u="sng" strike="noStrike" kern="1200" baseline="0" dirty="0">
                <a:solidFill>
                  <a:schemeClr val="tx1"/>
                </a:solidFill>
                <a:latin typeface="+mn-lt"/>
                <a:ea typeface="+mn-ea"/>
                <a:cs typeface="Calibri" panose="020F0502020204030204" pitchFamily="34" charset="0"/>
              </a:rPr>
              <a:t>he is the</a:t>
            </a:r>
            <a:r>
              <a:rPr lang="en-US" sz="1400" b="0" i="0" u="none" strike="noStrike" kern="1200" baseline="0" dirty="0">
                <a:solidFill>
                  <a:schemeClr val="tx1"/>
                </a:solidFill>
                <a:latin typeface="+mn-lt"/>
                <a:ea typeface="+mn-ea"/>
                <a:cs typeface="Calibri" panose="020F0502020204030204" pitchFamily="34" charset="0"/>
              </a:rPr>
              <a:t> only </a:t>
            </a:r>
            <a:r>
              <a:rPr lang="en-US" sz="1400" b="0" i="0" u="sng" strike="noStrike" kern="1200" baseline="0" dirty="0">
                <a:solidFill>
                  <a:schemeClr val="tx1"/>
                </a:solidFill>
                <a:latin typeface="+mn-lt"/>
                <a:ea typeface="+mn-ea"/>
                <a:cs typeface="Calibri" panose="020F0502020204030204" pitchFamily="34" charset="0"/>
              </a:rPr>
              <a:t>player who</a:t>
            </a:r>
            <a:r>
              <a:rPr lang="en-US" sz="1400" b="0" i="0" u="none" strike="noStrike" kern="1200" baseline="0" dirty="0">
                <a:solidFill>
                  <a:schemeClr val="tx1"/>
                </a:solidFill>
                <a:latin typeface="+mn-lt"/>
                <a:ea typeface="+mn-ea"/>
                <a:cs typeface="Calibri" panose="020F0502020204030204" pitchFamily="34" charset="0"/>
              </a:rPr>
              <a:t> may communicate with game officials.</a:t>
            </a:r>
          </a:p>
          <a:p>
            <a:r>
              <a:rPr lang="en-US" sz="1400" b="1" i="0" u="sng" strike="noStrike" kern="1200" baseline="0" dirty="0">
                <a:solidFill>
                  <a:schemeClr val="tx1"/>
                </a:solidFill>
                <a:latin typeface="+mn-lt"/>
                <a:ea typeface="+mn-ea"/>
                <a:cs typeface="Calibri" panose="020F0502020204030204" pitchFamily="34" charset="0"/>
              </a:rPr>
              <a:t>ART. 4 </a:t>
            </a:r>
            <a:r>
              <a:rPr lang="en-US" sz="1400" b="0" i="0" u="sng" strike="noStrike" kern="1200" baseline="0" dirty="0">
                <a:solidFill>
                  <a:schemeClr val="tx1"/>
                </a:solidFill>
                <a:latin typeface="+mn-lt"/>
                <a:ea typeface="+mn-ea"/>
                <a:cs typeface="Calibri" panose="020F0502020204030204" pitchFamily="34" charset="0"/>
              </a:rPr>
              <a:t>. . . Each head coach shall designate a representative who will make decisions regarding penalty acceptance or declination. His first choice of any offered decision is final. Decisions involving penalties shall be made before any charged time-out is granted either team. The head coach's designee shall remain in place for the entire game except in case of emergency.</a:t>
            </a:r>
          </a:p>
          <a:p>
            <a:endParaRPr kumimoji="0" lang="en-US" altLang="en-US" sz="1400" b="0" i="0" u="sng"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r>
              <a:rPr kumimoji="0" lang="en-US" altLang="en-US" sz="14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RULE  2 – SECTION 32 – PLAYER DESIGNATIONS</a:t>
            </a:r>
          </a:p>
          <a:p>
            <a:r>
              <a:rPr lang="en-US" sz="1400" b="1" i="0" u="none" strike="noStrike" kern="1200" baseline="0" dirty="0">
                <a:solidFill>
                  <a:schemeClr val="tx1"/>
                </a:solidFill>
                <a:latin typeface="+mn-lt"/>
                <a:ea typeface="+mn-ea"/>
                <a:cs typeface="Calibri" panose="020F0502020204030204" pitchFamily="34" charset="0"/>
              </a:rPr>
              <a:t>ART. 5 . . . </a:t>
            </a:r>
            <a:r>
              <a:rPr lang="en-US" sz="1400" b="0" i="0" u="none" strike="noStrike" kern="1200" baseline="0" dirty="0">
                <a:solidFill>
                  <a:schemeClr val="tx1"/>
                </a:solidFill>
                <a:latin typeface="+mn-lt"/>
                <a:ea typeface="+mn-ea"/>
                <a:cs typeface="Calibri" panose="020F0502020204030204" pitchFamily="34" charset="0"/>
              </a:rPr>
              <a:t>A captain of a team is a player designated to represent his team during:</a:t>
            </a:r>
          </a:p>
          <a:p>
            <a:r>
              <a:rPr lang="en-US" sz="1400" b="0" i="0" u="none" strike="noStrike" kern="1200" baseline="0" dirty="0">
                <a:solidFill>
                  <a:schemeClr val="tx1"/>
                </a:solidFill>
                <a:latin typeface="+mn-lt"/>
                <a:ea typeface="+mn-ea"/>
                <a:cs typeface="Calibri" panose="020F0502020204030204" pitchFamily="34" charset="0"/>
              </a:rPr>
              <a:t>a. The pregame and overtime coin toss. (Limit of four captains in game uniform.)</a:t>
            </a:r>
          </a:p>
          <a:p>
            <a:r>
              <a:rPr lang="en-US" sz="1400" b="0" i="0" u="none" strike="noStrike" kern="1200" baseline="0" dirty="0">
                <a:solidFill>
                  <a:schemeClr val="tx1"/>
                </a:solidFill>
                <a:latin typeface="+mn-lt"/>
                <a:ea typeface="+mn-ea"/>
                <a:cs typeface="Calibri" panose="020F0502020204030204" pitchFamily="34" charset="0"/>
              </a:rPr>
              <a:t>b. Penalty decisions following a foul </a:t>
            </a:r>
            <a:r>
              <a:rPr lang="en-US" sz="1400" b="0" i="0" u="sng" strike="noStrike" kern="1200" baseline="0" dirty="0">
                <a:solidFill>
                  <a:schemeClr val="tx1"/>
                </a:solidFill>
                <a:latin typeface="+mn-lt"/>
                <a:ea typeface="+mn-ea"/>
                <a:cs typeface="Calibri" panose="020F0502020204030204" pitchFamily="34" charset="0"/>
              </a:rPr>
              <a:t>(if designated by the head coach, as in 1-4-4).</a:t>
            </a:r>
          </a:p>
          <a:p>
            <a:r>
              <a:rPr lang="en-US" sz="1400" b="0" i="0" u="none" strike="noStrike" kern="1200" baseline="0" dirty="0">
                <a:solidFill>
                  <a:schemeClr val="tx1"/>
                </a:solidFill>
                <a:latin typeface="+mn-lt"/>
                <a:ea typeface="+mn-ea"/>
                <a:cs typeface="Calibri" panose="020F0502020204030204" pitchFamily="34" charset="0"/>
              </a:rPr>
              <a:t>c. Ball placement on a try, a kickoff, after a safety, after a fair catch or awarded fair catch, after a touchback and to start an overtime.</a:t>
            </a:r>
          </a:p>
          <a:p>
            <a:endParaRPr lang="en-US" sz="1400" b="0" i="0" u="none" strike="noStrike" kern="1200" baseline="0" dirty="0">
              <a:solidFill>
                <a:schemeClr val="tx1"/>
              </a:solidFill>
              <a:latin typeface="+mn-lt"/>
              <a:ea typeface="+mn-ea"/>
              <a:cs typeface="Calibri" panose="020F0502020204030204" pitchFamily="34" charset="0"/>
            </a:endParaRPr>
          </a:p>
          <a:p>
            <a:r>
              <a:rPr lang="en-US" sz="1400" b="1" i="0" u="none" strike="noStrike" kern="1200" baseline="0" dirty="0">
                <a:solidFill>
                  <a:schemeClr val="tx1"/>
                </a:solidFill>
                <a:latin typeface="+mn-lt"/>
                <a:ea typeface="+mn-ea"/>
                <a:cs typeface="Calibri" panose="020F0502020204030204" pitchFamily="34" charset="0"/>
              </a:rPr>
              <a:t>RULE 3 – SECTION 5 – CHARGED AND OFFICIAL'S TIME-OUTS — INTERMISSIONS</a:t>
            </a:r>
          </a:p>
          <a:p>
            <a:r>
              <a:rPr lang="en-US" sz="1400" b="1" i="0" u="none" strike="noStrike" kern="1200" baseline="0" dirty="0">
                <a:solidFill>
                  <a:schemeClr val="tx1"/>
                </a:solidFill>
                <a:latin typeface="+mn-lt"/>
                <a:ea typeface="+mn-ea"/>
                <a:cs typeface="Calibri" panose="020F0502020204030204" pitchFamily="34" charset="0"/>
              </a:rPr>
              <a:t>ART. 2 . . . </a:t>
            </a:r>
            <a:r>
              <a:rPr lang="en-US" sz="1400" b="0" i="0" u="none" strike="noStrike" kern="1200" baseline="0" dirty="0">
                <a:solidFill>
                  <a:schemeClr val="tx1"/>
                </a:solidFill>
                <a:latin typeface="+mn-lt"/>
                <a:ea typeface="+mn-ea"/>
                <a:cs typeface="Calibri" panose="020F0502020204030204" pitchFamily="34" charset="0"/>
              </a:rPr>
              <a:t>A charged team time-out occurs when the ball is dead and:</a:t>
            </a:r>
          </a:p>
          <a:p>
            <a:r>
              <a:rPr lang="en-US" sz="1400" b="0" i="0" u="none" strike="noStrike" kern="1200" baseline="0" dirty="0">
                <a:solidFill>
                  <a:schemeClr val="tx1"/>
                </a:solidFill>
                <a:latin typeface="+mn-lt"/>
                <a:ea typeface="+mn-ea"/>
                <a:cs typeface="Calibri" panose="020F0502020204030204" pitchFamily="34" charset="0"/>
              </a:rPr>
              <a:t>a. The request of either a player or the head coach (or head coach's designee) is legally granted. When a decision on a penalty is pending, a time-out shall not be granted to either team until the </a:t>
            </a:r>
            <a:r>
              <a:rPr lang="en-US" sz="1400" b="0" i="0" u="sng" strike="noStrike" kern="1200" baseline="0" dirty="0">
                <a:solidFill>
                  <a:schemeClr val="tx1"/>
                </a:solidFill>
                <a:latin typeface="+mn-lt"/>
                <a:ea typeface="+mn-ea"/>
                <a:cs typeface="Calibri" panose="020F0502020204030204" pitchFamily="34" charset="0"/>
              </a:rPr>
              <a:t>designated representative </a:t>
            </a:r>
            <a:r>
              <a:rPr lang="en-US" sz="1400" b="0" i="0" u="none" strike="noStrike" kern="1200" baseline="0" dirty="0">
                <a:solidFill>
                  <a:schemeClr val="tx1"/>
                </a:solidFill>
                <a:latin typeface="+mn-lt"/>
                <a:ea typeface="+mn-ea"/>
                <a:cs typeface="Calibri" panose="020F0502020204030204" pitchFamily="34" charset="0"/>
              </a:rPr>
              <a:t>makes his choice. …</a:t>
            </a:r>
            <a:endParaRPr lang="en-US" sz="1400" b="1" i="0" u="none" strike="noStrike" kern="1200" baseline="0" dirty="0">
              <a:solidFill>
                <a:schemeClr val="tx1"/>
              </a:solidFill>
              <a:latin typeface="+mn-lt"/>
              <a:ea typeface="+mn-ea"/>
              <a:cs typeface="Calibri" panose="020F0502020204030204" pitchFamily="34" charset="0"/>
            </a:endParaRPr>
          </a:p>
          <a:p>
            <a:endParaRPr kumimoji="0" lang="en-US" altLang="en-US" sz="14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r>
              <a:rPr kumimoji="0" lang="en-US" altLang="en-US" sz="14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RULE 10 – SECTION 1 – </a:t>
            </a:r>
            <a:r>
              <a:rPr lang="en-US" sz="1400" b="1" i="0" u="none" strike="noStrike" kern="1200" baseline="0" dirty="0">
                <a:solidFill>
                  <a:schemeClr val="tx1"/>
                </a:solidFill>
                <a:latin typeface="+mn-lt"/>
                <a:ea typeface="+mn-ea"/>
                <a:cs typeface="Calibri" panose="020F0502020204030204" pitchFamily="34" charset="0"/>
              </a:rPr>
              <a:t>PROCEDURE AFTER A FOUL</a:t>
            </a:r>
          </a:p>
          <a:p>
            <a:r>
              <a:rPr lang="en-US" sz="1400" b="1" i="0" u="none" strike="noStrike" kern="1200" baseline="0" dirty="0">
                <a:solidFill>
                  <a:schemeClr val="tx1"/>
                </a:solidFill>
                <a:latin typeface="+mn-lt"/>
                <a:ea typeface="+mn-ea"/>
                <a:cs typeface="Calibri" panose="020F0502020204030204" pitchFamily="34" charset="0"/>
              </a:rPr>
              <a:t>ART. 1 . . . </a:t>
            </a:r>
            <a:r>
              <a:rPr lang="en-US" sz="1400" b="0" i="0" u="none" strike="noStrike" kern="1200" baseline="0" dirty="0">
                <a:solidFill>
                  <a:schemeClr val="tx1"/>
                </a:solidFill>
                <a:latin typeface="+mn-lt"/>
                <a:ea typeface="+mn-ea"/>
                <a:cs typeface="Calibri" panose="020F0502020204030204" pitchFamily="34" charset="0"/>
              </a:rPr>
              <a:t>When a foul occurs during a live ball, the referee shall, at the end of the down, notify both </a:t>
            </a:r>
            <a:r>
              <a:rPr lang="en-US" sz="1400" b="0" i="0" u="sng" strike="noStrike" kern="1200" baseline="0" dirty="0">
                <a:solidFill>
                  <a:schemeClr val="tx1"/>
                </a:solidFill>
                <a:latin typeface="+mn-lt"/>
                <a:ea typeface="+mn-ea"/>
                <a:cs typeface="Calibri" panose="020F0502020204030204" pitchFamily="34" charset="0"/>
              </a:rPr>
              <a:t>teams</a:t>
            </a:r>
            <a:r>
              <a:rPr lang="en-US" sz="1400" b="0" i="0" u="none" strike="noStrike" kern="1200" baseline="0" dirty="0">
                <a:solidFill>
                  <a:schemeClr val="tx1"/>
                </a:solidFill>
                <a:latin typeface="+mn-lt"/>
                <a:ea typeface="+mn-ea"/>
                <a:cs typeface="Calibri" panose="020F0502020204030204" pitchFamily="34" charset="0"/>
              </a:rPr>
              <a:t>. He shall inform the </a:t>
            </a:r>
            <a:r>
              <a:rPr lang="en-US" sz="1400" b="0" i="0" u="sng" strike="noStrike" kern="1200" baseline="0" dirty="0">
                <a:solidFill>
                  <a:schemeClr val="tx1"/>
                </a:solidFill>
                <a:latin typeface="+mn-lt"/>
                <a:ea typeface="+mn-ea"/>
                <a:cs typeface="Calibri" panose="020F0502020204030204" pitchFamily="34" charset="0"/>
              </a:rPr>
              <a:t>designated representative</a:t>
            </a:r>
            <a:r>
              <a:rPr lang="en-US" sz="1400" b="0" i="0" u="none" strike="noStrike" kern="1200" baseline="0" dirty="0">
                <a:solidFill>
                  <a:schemeClr val="tx1"/>
                </a:solidFill>
                <a:latin typeface="+mn-lt"/>
                <a:ea typeface="+mn-ea"/>
                <a:cs typeface="Calibri" panose="020F0502020204030204" pitchFamily="34" charset="0"/>
              </a:rPr>
              <a:t> of the offended team regarding the rights of penalty acceptance or declination and shall indicate to him the number of the ensuing down, distance to be gained, and status of the ball for each available choice. The distance penalty for any foul may be declined. If the penalty is declined or if there is a double foul, there is no loss of distance. In case of a double foul, the </a:t>
            </a:r>
            <a:r>
              <a:rPr lang="en-US" sz="1400" b="0" i="0" u="sng" strike="noStrike" kern="1200" baseline="0" dirty="0">
                <a:solidFill>
                  <a:schemeClr val="tx1"/>
                </a:solidFill>
                <a:latin typeface="+mn-lt"/>
                <a:ea typeface="+mn-ea"/>
                <a:cs typeface="Calibri" panose="020F0502020204030204" pitchFamily="34" charset="0"/>
              </a:rPr>
              <a:t>designated representative</a:t>
            </a:r>
            <a:r>
              <a:rPr lang="en-US" sz="1400" b="0" i="0" u="none" strike="noStrike" kern="1200" baseline="0" dirty="0">
                <a:solidFill>
                  <a:schemeClr val="tx1"/>
                </a:solidFill>
                <a:latin typeface="+mn-lt"/>
                <a:ea typeface="+mn-ea"/>
                <a:cs typeface="Calibri" panose="020F0502020204030204" pitchFamily="34" charset="0"/>
              </a:rPr>
              <a:t> is not consulted since the penalties offset. The choice of options may not be revoked. Decisions involving penalties shall be made before any charged time-out is granted either team.</a:t>
            </a:r>
            <a:endParaRPr kumimoji="0" lang="en-US" altLang="en-US" sz="14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r>
              <a:rPr lang="en-US" sz="1400" b="1" i="0" u="none" strike="noStrike" kern="1200" baseline="0" dirty="0">
                <a:solidFill>
                  <a:schemeClr val="tx1"/>
                </a:solidFill>
                <a:latin typeface="+mn-lt"/>
                <a:ea typeface="+mn-ea"/>
                <a:cs typeface="Calibri" panose="020F0502020204030204" pitchFamily="34" charset="0"/>
              </a:rPr>
              <a:t>ART. 2 . . . </a:t>
            </a:r>
            <a:r>
              <a:rPr lang="en-US" sz="1400" b="0" i="0" u="none" strike="noStrike" kern="1200" baseline="0" dirty="0">
                <a:solidFill>
                  <a:schemeClr val="tx1"/>
                </a:solidFill>
                <a:latin typeface="+mn-lt"/>
                <a:ea typeface="+mn-ea"/>
                <a:cs typeface="Calibri" panose="020F0502020204030204" pitchFamily="34" charset="0"/>
              </a:rPr>
              <a:t>When a foul occurs during a dead ball between downs or prior to a free kick or snap, the covering official shall not permit the ball to become alive. The referee shall notify </a:t>
            </a:r>
            <a:r>
              <a:rPr lang="en-US" sz="1400" b="0" i="0" u="sng" strike="noStrike" kern="1200" baseline="0" dirty="0">
                <a:solidFill>
                  <a:schemeClr val="tx1"/>
                </a:solidFill>
                <a:latin typeface="+mn-lt"/>
                <a:ea typeface="+mn-ea"/>
                <a:cs typeface="Calibri" panose="020F0502020204030204" pitchFamily="34" charset="0"/>
              </a:rPr>
              <a:t>both teams</a:t>
            </a:r>
            <a:r>
              <a:rPr lang="en-US" sz="1400" b="0" i="0" u="none" strike="noStrike" kern="1200" baseline="0" dirty="0">
                <a:solidFill>
                  <a:schemeClr val="tx1"/>
                </a:solidFill>
                <a:latin typeface="+mn-lt"/>
                <a:ea typeface="+mn-ea"/>
                <a:cs typeface="Calibri" panose="020F0502020204030204" pitchFamily="34" charset="0"/>
              </a:rPr>
              <a:t>, and the </a:t>
            </a:r>
            <a:r>
              <a:rPr lang="en-US" sz="1400" b="0" i="0" u="sng" strike="noStrike" kern="1200" baseline="0" dirty="0">
                <a:solidFill>
                  <a:schemeClr val="tx1"/>
                </a:solidFill>
                <a:latin typeface="+mn-lt"/>
                <a:ea typeface="+mn-ea"/>
                <a:cs typeface="Calibri" panose="020F0502020204030204" pitchFamily="34" charset="0"/>
              </a:rPr>
              <a:t>designated representative</a:t>
            </a:r>
            <a:r>
              <a:rPr lang="en-US" sz="1400" b="0" i="0" u="none" strike="noStrike" kern="1200" baseline="0" dirty="0">
                <a:solidFill>
                  <a:schemeClr val="tx1"/>
                </a:solidFill>
                <a:latin typeface="+mn-lt"/>
                <a:ea typeface="+mn-ea"/>
                <a:cs typeface="Calibri" panose="020F0502020204030204" pitchFamily="34" charset="0"/>
              </a:rPr>
              <a:t> of the offended team will be presented with the options and the effect of acceptance or declination on the down and distance to be gained. The </a:t>
            </a:r>
            <a:r>
              <a:rPr lang="en-US" sz="1400" b="0" i="0" u="sng" strike="noStrike" kern="1200" baseline="0" dirty="0">
                <a:solidFill>
                  <a:schemeClr val="tx1"/>
                </a:solidFill>
                <a:latin typeface="+mn-lt"/>
                <a:ea typeface="+mn-ea"/>
                <a:cs typeface="Calibri" panose="020F0502020204030204" pitchFamily="34" charset="0"/>
              </a:rPr>
              <a:t>designated representative</a:t>
            </a:r>
            <a:r>
              <a:rPr lang="en-US" sz="1400" b="0" i="0" u="none" strike="noStrike" kern="1200" baseline="0" dirty="0">
                <a:solidFill>
                  <a:schemeClr val="tx1"/>
                </a:solidFill>
                <a:latin typeface="+mn-lt"/>
                <a:ea typeface="+mn-ea"/>
                <a:cs typeface="Calibri" panose="020F0502020204030204" pitchFamily="34" charset="0"/>
              </a:rPr>
              <a:t> may accept or decline the penalty.</a:t>
            </a:r>
          </a:p>
          <a:p>
            <a:endParaRPr kumimoji="0" lang="en-US" altLang="en-US" sz="14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RULE 10 – SECTION 2 – </a:t>
            </a:r>
            <a:r>
              <a:rPr lang="en-US" sz="1400" b="1" i="0" u="none" strike="noStrike" kern="1200" baseline="0" dirty="0">
                <a:solidFill>
                  <a:schemeClr val="tx1"/>
                </a:solidFill>
                <a:latin typeface="+mn-lt"/>
                <a:ea typeface="+mn-ea"/>
                <a:cs typeface="Calibri" panose="020F0502020204030204" pitchFamily="34" charset="0"/>
              </a:rPr>
              <a:t>DOUBLE AND MULTIPLE FOULS</a:t>
            </a:r>
          </a:p>
          <a:p>
            <a:r>
              <a:rPr lang="en-US" sz="1400" b="1" i="0" u="none" strike="noStrike" kern="1200" baseline="0" dirty="0">
                <a:solidFill>
                  <a:schemeClr val="tx1"/>
                </a:solidFill>
                <a:latin typeface="+mn-lt"/>
                <a:ea typeface="+mn-ea"/>
                <a:cs typeface="Calibri" panose="020F0502020204030204" pitchFamily="34" charset="0"/>
              </a:rPr>
              <a:t>ART. 4 . . . </a:t>
            </a:r>
            <a:r>
              <a:rPr lang="en-US" sz="1400" b="0" i="0" u="none" strike="noStrike" kern="1200" baseline="0" dirty="0">
                <a:solidFill>
                  <a:schemeClr val="tx1"/>
                </a:solidFill>
                <a:latin typeface="+mn-lt"/>
                <a:ea typeface="+mn-ea"/>
                <a:cs typeface="Calibri" panose="020F0502020204030204" pitchFamily="34" charset="0"/>
              </a:rPr>
              <a:t>When two or more live-ball fouls (other than nonplayer or unsportsmanlike) are committed during the same down by the same team (multiple fouls), only one penalty may be enforced. The </a:t>
            </a:r>
            <a:r>
              <a:rPr lang="en-US" sz="1400" b="0" i="0" u="sng" strike="noStrike" kern="1200" baseline="0" dirty="0">
                <a:solidFill>
                  <a:schemeClr val="tx1"/>
                </a:solidFill>
                <a:latin typeface="+mn-lt"/>
                <a:ea typeface="+mn-ea"/>
                <a:cs typeface="Calibri" panose="020F0502020204030204" pitchFamily="34" charset="0"/>
              </a:rPr>
              <a:t>designated representative of the offended team</a:t>
            </a:r>
            <a:r>
              <a:rPr lang="en-US" sz="1400" b="0" i="0" u="none" strike="noStrike" kern="1200" baseline="0" dirty="0">
                <a:solidFill>
                  <a:schemeClr val="tx1"/>
                </a:solidFill>
                <a:latin typeface="+mn-lt"/>
                <a:ea typeface="+mn-ea"/>
                <a:cs typeface="Calibri" panose="020F0502020204030204" pitchFamily="34" charset="0"/>
              </a:rPr>
              <a:t> may choose which one shall be administered, or all penalties </a:t>
            </a:r>
            <a:r>
              <a:rPr lang="en-US" sz="1400" b="0" i="0" u="sng" strike="noStrike" kern="1200" baseline="0" dirty="0">
                <a:solidFill>
                  <a:schemeClr val="tx1"/>
                </a:solidFill>
                <a:latin typeface="+mn-lt"/>
                <a:ea typeface="+mn-ea"/>
                <a:cs typeface="Calibri" panose="020F0502020204030204" pitchFamily="34" charset="0"/>
              </a:rPr>
              <a:t>may be declined.</a:t>
            </a:r>
            <a:r>
              <a:rPr lang="en-US" sz="1400" b="0" i="0" u="none" strike="noStrike" kern="1200" baseline="0" dirty="0">
                <a:solidFill>
                  <a:schemeClr val="tx1"/>
                </a:solidFill>
                <a:latin typeface="+mn-lt"/>
                <a:ea typeface="+mn-ea"/>
                <a:cs typeface="Calibri" panose="020F0502020204030204" pitchFamily="34" charset="0"/>
              </a:rPr>
              <a:t> When a team commits a nonplayer or unsportsmanlike foul during that same down, it is administered from the succeeding spot as established by the acceptance or declination of the penalty for the other foul.</a:t>
            </a:r>
            <a:endParaRPr kumimoji="0" lang="en-US" altLang="en-US" sz="1400" b="1"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indent="0">
              <a:spcBef>
                <a:spcPts val="0"/>
              </a:spcBef>
              <a:buNone/>
            </a:pPr>
            <a:endParaRPr kumimoji="0" lang="en-US" altLang="en-US" sz="14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4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Rationale for Change:</a:t>
            </a:r>
          </a:p>
          <a:p>
            <a:r>
              <a:rPr lang="en-US" sz="1400" b="0" i="0" u="none" strike="noStrike" kern="1200" baseline="0" dirty="0">
                <a:solidFill>
                  <a:schemeClr val="tx1"/>
                </a:solidFill>
                <a:latin typeface="+mn-lt"/>
                <a:ea typeface="+mn-ea"/>
                <a:cs typeface="Calibri" panose="020F0502020204030204" pitchFamily="34" charset="0"/>
              </a:rPr>
              <a:t>Prior to the game, the head coach will notify the referee of the designated representative (coach or player) who will make decisions regarding penalty acceptance or declination.</a:t>
            </a:r>
            <a:endParaRPr kumimoji="0" lang="en-US" sz="14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pPr>
              <a:spcBef>
                <a:spcPts val="0"/>
              </a:spcBef>
            </a:pPr>
            <a:endParaRPr kumimoji="0" lang="en-US" altLang="en-US" sz="14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r>
              <a:rPr kumimoji="0" lang="en-US" altLang="en-US" sz="1400" b="1" i="0" u="sng" strike="noStrike" kern="1200" cap="none" spc="0" normalizeH="0" baseline="0" noProof="0" dirty="0">
                <a:ln>
                  <a:noFill/>
                </a:ln>
                <a:solidFill>
                  <a:prstClr val="black"/>
                </a:solidFill>
                <a:effectLst/>
                <a:uLnTx/>
                <a:uFillTx/>
                <a:latin typeface="+mn-lt"/>
                <a:ea typeface="+mn-ea"/>
                <a:cs typeface="Calibri" panose="020F0502020204030204" pitchFamily="34" charset="0"/>
              </a:rPr>
              <a:t>Case Book:</a:t>
            </a:r>
            <a:r>
              <a:rPr kumimoji="0" lang="en-US" altLang="en-US" sz="14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  See SITUATIONS </a:t>
            </a:r>
            <a:r>
              <a:rPr lang="en-US" sz="1400" b="0" i="0" u="none" strike="noStrike" kern="1200" baseline="0" dirty="0">
                <a:solidFill>
                  <a:schemeClr val="tx1"/>
                </a:solidFill>
                <a:latin typeface="+mn-lt"/>
                <a:ea typeface="+mn-ea"/>
                <a:cs typeface="Calibri" panose="020F0502020204030204" pitchFamily="34" charset="0"/>
              </a:rPr>
              <a:t>1.4.1, 3.7.3D, 4.2.3B, 8.2.2F, 9.4.4D, 10.1.1B, 10.2.2A, 10.2.2B, 10.2.2C, 10.2.4, 10.4.5E</a:t>
            </a:r>
            <a:endParaRPr kumimoji="0" lang="en-US" sz="14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a:t>
            </a:fld>
            <a:endParaRPr lang="en-US"/>
          </a:p>
        </p:txBody>
      </p:sp>
    </p:spTree>
    <p:extLst>
      <p:ext uri="{BB962C8B-B14F-4D97-AF65-F5344CB8AC3E}">
        <p14:creationId xmlns:p14="http://schemas.microsoft.com/office/powerpoint/2010/main" val="1718867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t>Sportsmanship  (Point of Emphasis):</a:t>
            </a:r>
          </a:p>
          <a:p>
            <a:endParaRPr lang="en-US" dirty="0"/>
          </a:p>
          <a:p>
            <a:r>
              <a:rPr lang="en-US" sz="1200" b="0" i="0" u="none" strike="noStrike" kern="1200" baseline="0" dirty="0">
                <a:solidFill>
                  <a:schemeClr val="tx1"/>
                </a:solidFill>
                <a:latin typeface="+mn-lt"/>
                <a:ea typeface="+mn-ea"/>
                <a:cs typeface="+mn-cs"/>
              </a:rPr>
              <a:t>     When considering sportsmanship, many may first think only of the game participants (athletes and coaches) within the timeframe of the game. However, proper sportsmanship also includes the pregame warm-up period, postgame handshake activity, spectator behavior (both students and adults), parents of athletes, public-address announcements and announcers, and bands. All of the above constituents have a role in promoting good sportsmanship.</a:t>
            </a:r>
          </a:p>
          <a:p>
            <a:r>
              <a:rPr lang="en-US" sz="1200" b="0" i="0" u="none" strike="noStrike" kern="1200" baseline="0" dirty="0">
                <a:solidFill>
                  <a:schemeClr val="tx1"/>
                </a:solidFill>
                <a:latin typeface="+mn-lt"/>
                <a:ea typeface="+mn-ea"/>
                <a:cs typeface="+mn-cs"/>
              </a:rPr>
              <a:t>     Players and coaches are the most visible in their displays of sportsmanship. Their behavior sets the tone for fans, game officials and others. As recognizable personalities, it is an expectation that coaches model good behavior. Players must represent their schools and communities as ambassadors of good sporting behavior beginning with pregame activities and concluding with end-of-game activities.</a:t>
            </a:r>
          </a:p>
          <a:p>
            <a:r>
              <a:rPr lang="en-US" sz="1200" b="0" i="0" u="none" strike="noStrike" kern="1200" baseline="0" dirty="0">
                <a:solidFill>
                  <a:schemeClr val="tx1"/>
                </a:solidFill>
                <a:latin typeface="+mn-lt"/>
                <a:ea typeface="+mn-ea"/>
                <a:cs typeface="+mn-cs"/>
              </a:rPr>
              <a:t>     Game officials generally do not assume control until taking the field approximately 30 minutes prior to the scheduled kickoff. Therefore, coaching staffs and game administrators must be vigilant and responsible for ensuring proper sportsmanship during this time. Once the contest begins, school administrators are responsible for the proper conduct of all spectators. This may take the form of reading a sportsmanship public-address announcement prior to the contest and remaining vigilant for possible issues during the contest. Student bodies and spectators in general should be reminded that any behaviors conducted at the expense of the opponents is unacceptable and will be addressed accordingly.</a:t>
            </a:r>
          </a:p>
          <a:p>
            <a:r>
              <a:rPr lang="en-US" sz="1200" b="0" i="0" u="none" strike="noStrike" kern="1200" baseline="0" dirty="0">
                <a:solidFill>
                  <a:schemeClr val="tx1"/>
                </a:solidFill>
                <a:latin typeface="+mn-lt"/>
                <a:ea typeface="+mn-ea"/>
                <a:cs typeface="+mn-cs"/>
              </a:rPr>
              <a:t>     Public-address announcers are responsible for delivering pertinent game-related information – not to be a play-by-play person or cheerleader. Taking liberties with biased and/or inflammatory announcements must not be tolerated. Their purpose is not to editorialize the quality of play or incite the home crowd in any way.</a:t>
            </a:r>
          </a:p>
          <a:p>
            <a:r>
              <a:rPr lang="en-US" sz="1200" b="0" i="0" u="none" strike="noStrike" kern="1200" baseline="0" dirty="0">
                <a:solidFill>
                  <a:schemeClr val="tx1"/>
                </a:solidFill>
                <a:latin typeface="+mn-lt"/>
                <a:ea typeface="+mn-ea"/>
                <a:cs typeface="+mn-cs"/>
              </a:rPr>
              <a:t>     Working with the band/music director, the school administration must set proper guidelines and ensure compliance regarding when live or recorded music may be utilized.</a:t>
            </a:r>
          </a:p>
          <a:p>
            <a:r>
              <a:rPr lang="en-US" sz="1200" b="0" i="0" u="none" strike="noStrike" kern="1200" baseline="0" dirty="0">
                <a:solidFill>
                  <a:schemeClr val="tx1"/>
                </a:solidFill>
                <a:latin typeface="+mn-lt"/>
                <a:ea typeface="+mn-ea"/>
                <a:cs typeface="+mn-cs"/>
              </a:rPr>
              <a:t>     Good sportsmanship does not occur on its own. Only with specific planning and coordination by all constituents is good sportsmanship achievable. Good sportsmanship is about respect. Good sports win with humility, lose with grace and do both with dignity.</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20</a:t>
            </a:fld>
            <a:endParaRPr lang="en-US"/>
          </a:p>
        </p:txBody>
      </p:sp>
    </p:spTree>
    <p:extLst>
      <p:ext uri="{BB962C8B-B14F-4D97-AF65-F5344CB8AC3E}">
        <p14:creationId xmlns:p14="http://schemas.microsoft.com/office/powerpoint/2010/main" val="3687086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t>Intentional Grounding  (Point of Emphasis):</a:t>
            </a:r>
          </a:p>
          <a:p>
            <a:endParaRPr lang="en-US" dirty="0"/>
          </a:p>
          <a:p>
            <a:r>
              <a:rPr lang="en-US" sz="1200" b="0" i="0" u="none" strike="noStrike" kern="1200" baseline="0" dirty="0">
                <a:solidFill>
                  <a:schemeClr val="tx1"/>
                </a:solidFill>
                <a:latin typeface="+mn-lt"/>
                <a:ea typeface="+mn-ea"/>
                <a:cs typeface="+mn-cs"/>
              </a:rPr>
              <a:t>     Due to the growing prevalence of televised football, one of the most misunderstood rules at the high school level is intentional grounding. Under NFHS rules, intentional grounding is a foul whenever a legal forward pass is thrown into an area not occupied by an eligible receiver, or when a pass is thrown to prevent a loss of yardage or to conserve time. The only exception to this rule is when the passer intentionally throws the ball forward to the ground immediately after receiving the snap.</a:t>
            </a:r>
          </a:p>
          <a:p>
            <a:r>
              <a:rPr lang="en-US" sz="1200" b="0" i="0" u="none" strike="noStrike" kern="1200" baseline="0" dirty="0">
                <a:solidFill>
                  <a:schemeClr val="tx1"/>
                </a:solidFill>
                <a:latin typeface="+mn-lt"/>
                <a:ea typeface="+mn-ea"/>
                <a:cs typeface="+mn-cs"/>
              </a:rPr>
              <a:t>     Under NFHS rules, it is a foul if there was no eligible receiver in the area of the pass, regardless of the passer’s position on the field. Across the country, we are seeing more high school quarterbacks throw the ball away to avoid a sack when outside the pocket, thinking this is legal based on what is seen on television. High school referees need to be aware of these situations and, with the help of the line judge and linesman, make the correct call under NFHS football rules. This is a foul that should be called after the game officials have gathered and discussed the play. When a foul does occur, the penalty flag needs to be thrown by the referee. The penalty is 5 yards from the spot of the foul and a loss of down.</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21</a:t>
            </a:fld>
            <a:endParaRPr lang="en-US"/>
          </a:p>
        </p:txBody>
      </p:sp>
    </p:spTree>
    <p:extLst>
      <p:ext uri="{BB962C8B-B14F-4D97-AF65-F5344CB8AC3E}">
        <p14:creationId xmlns:p14="http://schemas.microsoft.com/office/powerpoint/2010/main" val="2161426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t>Ineligible Downfield  (Point of Emphasis):</a:t>
            </a:r>
          </a:p>
          <a:p>
            <a:endParaRPr lang="en-US" dirty="0"/>
          </a:p>
          <a:p>
            <a:r>
              <a:rPr lang="en-US" sz="1200" b="0" i="0" u="none" strike="noStrike" kern="1200" baseline="0" dirty="0">
                <a:solidFill>
                  <a:schemeClr val="tx1"/>
                </a:solidFill>
                <a:latin typeface="+mn-lt"/>
                <a:ea typeface="+mn-ea"/>
                <a:cs typeface="+mn-cs"/>
              </a:rPr>
              <a:t>     Some clarification was recently provided in identifying when an ineligible Team A player is illegally downfield on a pass play. By rule, ineligible Team A players may not advance beyond the expanded neutral zone on a legal forward pass play before a legal forward pass that crosses the neutral zone is in flight. The neutral zone expands 2 yards behind the defensive line of scrimmage following the snap. The position of the ineligible Team A player at the moment of the legal pass is the only factor in determining if the player is illegally downfield. When identifying Team A players who are illegally downfield, it is important to make sure that the Team A player is clearly beyond the expanded neutral zone (2 yards) at the moment that the pass is in flight. Players can travel multiple yards in a quick period of time. These players can be legally within the expanded neutral zone when the pass is thrown but beyond as the pass moves downfield. If B touches the pass in or behind the neutral zone, this restriction is terminated.</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22</a:t>
            </a:fld>
            <a:endParaRPr lang="en-US"/>
          </a:p>
        </p:txBody>
      </p:sp>
    </p:spTree>
    <p:extLst>
      <p:ext uri="{BB962C8B-B14F-4D97-AF65-F5344CB8AC3E}">
        <p14:creationId xmlns:p14="http://schemas.microsoft.com/office/powerpoint/2010/main" val="243085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sng" dirty="0"/>
              <a:t>Line of Scrimmage Formation  (Point of Emphasis):</a:t>
            </a:r>
          </a:p>
          <a:p>
            <a:endParaRPr lang="en-US" dirty="0"/>
          </a:p>
          <a:p>
            <a:r>
              <a:rPr lang="en-US" sz="1200" b="0" i="0" u="none" strike="noStrike" kern="1200" baseline="0" dirty="0">
                <a:solidFill>
                  <a:schemeClr val="tx1"/>
                </a:solidFill>
                <a:latin typeface="+mn-lt"/>
                <a:ea typeface="+mn-ea"/>
                <a:cs typeface="+mn-cs"/>
              </a:rPr>
              <a:t>     In order for the offensive team to have a legal scrimmage formation at the snap (assuming the numbering exception is not being used), at least five Team A players, numbered 50-79, must be on the line of scrimmage. Also, no more than four Team A players may be backs. Only one player may not be on the line but still penetrate the vertical plane through the waistline of his nearest teammate who is on the line. This player must be in position to receive a hand-to-hand snap, but does not have to actually receive it. By rule, he is the only player allowed to be positioned in “no man’s land” at the snap. All other players not on the line must be clearly positioned as backs.</a:t>
            </a:r>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23</a:t>
            </a:fld>
            <a:endParaRPr lang="en-US"/>
          </a:p>
        </p:txBody>
      </p:sp>
    </p:spTree>
    <p:extLst>
      <p:ext uri="{BB962C8B-B14F-4D97-AF65-F5344CB8AC3E}">
        <p14:creationId xmlns:p14="http://schemas.microsoft.com/office/powerpoint/2010/main" val="1136803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24</a:t>
            </a:fld>
            <a:endParaRPr lang="en-US"/>
          </a:p>
        </p:txBody>
      </p:sp>
    </p:spTree>
    <p:extLst>
      <p:ext uri="{BB962C8B-B14F-4D97-AF65-F5344CB8AC3E}">
        <p14:creationId xmlns:p14="http://schemas.microsoft.com/office/powerpoint/2010/main" val="121998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Reminders for 2020 from the NFHS Football Game Officials Manual Committee on the 2020-2021 NFHS Football Game Officials Manual and other items.  </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See comments on the slide.</a:t>
            </a: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25</a:t>
            </a:fld>
            <a:endParaRPr lang="en-US"/>
          </a:p>
        </p:txBody>
      </p:sp>
    </p:spTree>
    <p:extLst>
      <p:ext uri="{BB962C8B-B14F-4D97-AF65-F5344CB8AC3E}">
        <p14:creationId xmlns:p14="http://schemas.microsoft.com/office/powerpoint/2010/main" val="2464885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Reminders for 2020 from the NFHS Football Game Officials Manual Committee on the 2020-2021 NFHS Football Game Officials Manual and other items.  </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See comments on the slide.</a:t>
            </a: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26</a:t>
            </a:fld>
            <a:endParaRPr lang="en-US"/>
          </a:p>
        </p:txBody>
      </p:sp>
    </p:spTree>
    <p:extLst>
      <p:ext uri="{BB962C8B-B14F-4D97-AF65-F5344CB8AC3E}">
        <p14:creationId xmlns:p14="http://schemas.microsoft.com/office/powerpoint/2010/main" val="1577124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r>
              <a:rPr lang="en-US" dirty="0"/>
              <a:t>A new NFHS Official Signal for Reset Play Clock (Signal 17) was added to the signal chart.</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27</a:t>
            </a:fld>
            <a:endParaRPr lang="en-US"/>
          </a:p>
        </p:txBody>
      </p:sp>
    </p:spTree>
    <p:extLst>
      <p:ext uri="{BB962C8B-B14F-4D97-AF65-F5344CB8AC3E}">
        <p14:creationId xmlns:p14="http://schemas.microsoft.com/office/powerpoint/2010/main" val="1385037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28</a:t>
            </a:fld>
            <a:endParaRPr lang="en-US"/>
          </a:p>
        </p:txBody>
      </p:sp>
    </p:spTree>
    <p:extLst>
      <p:ext uri="{BB962C8B-B14F-4D97-AF65-F5344CB8AC3E}">
        <p14:creationId xmlns:p14="http://schemas.microsoft.com/office/powerpoint/2010/main" val="1598504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mn-cs"/>
              </a:rPr>
              <a:t>Comment on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sng" strike="noStrike" kern="1200" cap="none" spc="0" normalizeH="0" baseline="0" noProof="0" dirty="0">
                <a:ln>
                  <a:noFill/>
                </a:ln>
                <a:solidFill>
                  <a:prstClr val="black"/>
                </a:solidFill>
                <a:effectLst/>
                <a:uLnTx/>
                <a:uFillTx/>
                <a:latin typeface="+mn-lt"/>
                <a:ea typeface="+mn-ea"/>
                <a:cs typeface="+mn-cs"/>
              </a:rPr>
              <a:t>ALL</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2021 NFHS Football Rule Change Proposal Online Forms must first go through the state association office before it can be sent to the NFHS.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Only member state associations, football coaches and football game officials approved by the member state association, members of the NFHS Football Rules Committee and the NFHS can submit football rule change online proposal forms.</a:t>
            </a:r>
          </a:p>
          <a:p>
            <a:pPr marL="0" marR="0" lvl="0" indent="0" algn="l" defTabSz="914400" rtl="0" eaLnBrk="1" fontAlgn="base" latinLnBrk="0" hangingPunct="1">
              <a:lnSpc>
                <a:spcPct val="100000"/>
              </a:lnSpc>
              <a:spcBef>
                <a:spcPct val="30000"/>
              </a:spcBef>
              <a:spcAft>
                <a:spcPct val="0"/>
              </a:spcAft>
              <a:buClrTx/>
              <a:buSzTx/>
              <a:buFontTx/>
              <a:buChar char="•"/>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sng" strike="noStrike" kern="1200" cap="none" spc="0" normalizeH="0" baseline="0" noProof="0" dirty="0">
                <a:ln>
                  <a:noFill/>
                </a:ln>
                <a:solidFill>
                  <a:prstClr val="black"/>
                </a:solidFill>
                <a:effectLst/>
                <a:uLnTx/>
                <a:uFillTx/>
                <a:latin typeface="+mn-lt"/>
                <a:ea typeface="+mn-ea"/>
                <a:cs typeface="+mn-cs"/>
              </a:rPr>
              <a:t>ALL</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2021 NFHS Football Rule Change Online Proposal Forms must be submitted electronically online to the NFHS.</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29</a:t>
            </a:fld>
            <a:endParaRPr lang="en-US"/>
          </a:p>
        </p:txBody>
      </p:sp>
    </p:spTree>
    <p:extLst>
      <p:ext uri="{BB962C8B-B14F-4D97-AF65-F5344CB8AC3E}">
        <p14:creationId xmlns:p14="http://schemas.microsoft.com/office/powerpoint/2010/main" val="241385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b="1" i="0" u="none" strike="noStrike" kern="1200" baseline="0" dirty="0">
                <a:solidFill>
                  <a:schemeClr val="tx1"/>
                </a:solidFill>
                <a:latin typeface="+mn-lt"/>
                <a:ea typeface="+mn-ea"/>
                <a:cs typeface="+mn-cs"/>
              </a:rPr>
              <a:t>RULE 3 – SECTION 1 – LENGTH OF PERIODS – HALFTIME INTERMISSION</a:t>
            </a:r>
          </a:p>
          <a:p>
            <a:r>
              <a:rPr lang="en-US" sz="1200" b="1" i="0" u="none" strike="noStrike" kern="1200" baseline="0" dirty="0">
                <a:solidFill>
                  <a:schemeClr val="tx1"/>
                </a:solidFill>
                <a:latin typeface="+mn-lt"/>
                <a:ea typeface="+mn-ea"/>
                <a:cs typeface="+mn-cs"/>
              </a:rPr>
              <a:t>ART. 6 </a:t>
            </a:r>
            <a:r>
              <a:rPr lang="en-US" sz="1200" b="0" i="0" u="none" strike="noStrike" kern="1200" baseline="0" dirty="0">
                <a:solidFill>
                  <a:schemeClr val="tx1"/>
                </a:solidFill>
                <a:latin typeface="+mn-lt"/>
                <a:ea typeface="+mn-ea"/>
                <a:cs typeface="+mn-cs"/>
              </a:rPr>
              <a:t>. . . State high school associations may determine the length of halftime intermission, provided it is not less than 10 minutes and not more than 20 minutes.</a:t>
            </a:r>
          </a:p>
          <a:p>
            <a:r>
              <a:rPr lang="en-US" sz="1200" b="0" i="0" u="none" strike="noStrike" kern="1200" baseline="0" dirty="0">
                <a:solidFill>
                  <a:schemeClr val="tx1"/>
                </a:solidFill>
                <a:latin typeface="+mn-lt"/>
                <a:ea typeface="+mn-ea"/>
                <a:cs typeface="+mn-cs"/>
              </a:rPr>
              <a:t>a. 15 minutes is normal for halftime intermission.</a:t>
            </a:r>
          </a:p>
          <a:p>
            <a:r>
              <a:rPr lang="en-US" sz="1200" b="0" i="0" u="none" strike="noStrike" kern="1200" baseline="0" dirty="0">
                <a:solidFill>
                  <a:schemeClr val="tx1"/>
                </a:solidFill>
                <a:latin typeface="+mn-lt"/>
                <a:ea typeface="+mn-ea"/>
                <a:cs typeface="+mn-cs"/>
              </a:rPr>
              <a:t>b. Halftime intermission may be increased to a maximum of 20 minutes, provided opponents have been notified no later than five minutes prior to the game.</a:t>
            </a:r>
          </a:p>
          <a:p>
            <a:r>
              <a:rPr lang="en-US" sz="1200" b="0" i="0" u="none" strike="noStrike" kern="1200" baseline="0" dirty="0">
                <a:solidFill>
                  <a:schemeClr val="tx1"/>
                </a:solidFill>
                <a:latin typeface="+mn-lt"/>
                <a:ea typeface="+mn-ea"/>
                <a:cs typeface="+mn-cs"/>
              </a:rPr>
              <a:t>c. By mutual agreement of the opposing coaches, the halftime intermission may be reduced to a minimum of 10 minutes (not including the mandatory warm-up period).</a:t>
            </a:r>
          </a:p>
          <a:p>
            <a:r>
              <a:rPr lang="en-US" sz="1200" b="1" i="0" u="sng" strike="noStrike" kern="1200" baseline="0" dirty="0">
                <a:solidFill>
                  <a:schemeClr val="tx1"/>
                </a:solidFill>
                <a:latin typeface="+mn-lt"/>
                <a:ea typeface="+mn-ea"/>
                <a:cs typeface="+mn-cs"/>
              </a:rPr>
              <a:t>EXCEPTION: </a:t>
            </a:r>
            <a:r>
              <a:rPr lang="en-US" sz="1200" b="0" i="0" u="sng" strike="noStrike" kern="1200" baseline="0" dirty="0">
                <a:solidFill>
                  <a:schemeClr val="tx1"/>
                </a:solidFill>
                <a:latin typeface="+mn-lt"/>
                <a:ea typeface="+mn-ea"/>
                <a:cs typeface="+mn-cs"/>
              </a:rPr>
              <a:t>If the game is interrupted due to weather during the last three minutes of the second period, and the delay is at least 30 minutes, the opposing coaches can mutually agree to shorten halftime intermission, provided there is at least a one-minute intermission (not including the three-minute warm-up period).</a:t>
            </a:r>
            <a:endParaRPr kumimoji="0" lang="en-US" altLang="en-US" sz="1200" b="0" i="0" u="sng"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indent="0">
              <a:spcBef>
                <a:spcPts val="0"/>
              </a:spcBef>
              <a:buNone/>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Rationale for Change:</a:t>
            </a:r>
          </a:p>
          <a:p>
            <a:r>
              <a:rPr lang="en-US" sz="1200" b="0" i="0" u="none" strike="noStrike" kern="1200" baseline="0" dirty="0">
                <a:solidFill>
                  <a:schemeClr val="tx1"/>
                </a:solidFill>
                <a:latin typeface="+mn-lt"/>
                <a:ea typeface="+mn-ea"/>
                <a:cs typeface="+mn-cs"/>
              </a:rPr>
              <a:t>The halftime intermission may be shortened by mutual agreement of opposing coaches if a weather delay occurs during the last three minutes of the second period.</a:t>
            </a: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a:spcBef>
                <a:spcPts val="0"/>
              </a:spcBef>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Case Book:</a:t>
            </a:r>
            <a:r>
              <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See SITUATIONS </a:t>
            </a:r>
            <a:r>
              <a:rPr lang="en-US" sz="1200" b="0" i="0" u="none" strike="noStrike" kern="1200" baseline="0" dirty="0">
                <a:solidFill>
                  <a:schemeClr val="tx1"/>
                </a:solidFill>
                <a:latin typeface="+mn-lt"/>
                <a:ea typeface="+mn-ea"/>
                <a:cs typeface="+mn-cs"/>
              </a:rPr>
              <a:t>3.1.1A, 3.1.1B</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a:t>
            </a:fld>
            <a:endParaRPr lang="en-US"/>
          </a:p>
        </p:txBody>
      </p:sp>
    </p:spTree>
    <p:extLst>
      <p:ext uri="{BB962C8B-B14F-4D97-AF65-F5344CB8AC3E}">
        <p14:creationId xmlns:p14="http://schemas.microsoft.com/office/powerpoint/2010/main" val="144476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b="1" i="0" u="none" strike="noStrike" kern="1200" baseline="0" dirty="0">
                <a:solidFill>
                  <a:schemeClr val="tx1"/>
                </a:solidFill>
                <a:latin typeface="+mn-lt"/>
                <a:ea typeface="+mn-ea"/>
                <a:cs typeface="+mn-cs"/>
              </a:rPr>
              <a:t>RULE 3 – SECTION 6 – PLAY CLOCK, BALL READY FOR PLAY AND DELAY</a:t>
            </a:r>
          </a:p>
          <a:p>
            <a:r>
              <a:rPr lang="en-US" sz="1200" b="1" i="0" u="none" strike="noStrike" kern="1200" baseline="0" dirty="0">
                <a:solidFill>
                  <a:schemeClr val="tx1"/>
                </a:solidFill>
                <a:latin typeface="+mn-lt"/>
                <a:ea typeface="+mn-ea"/>
                <a:cs typeface="+mn-cs"/>
              </a:rPr>
              <a:t>ART. 1 . . . </a:t>
            </a:r>
            <a:r>
              <a:rPr lang="en-US" sz="1200" b="0" i="0" u="none" strike="noStrike" kern="1200" baseline="0" dirty="0">
                <a:solidFill>
                  <a:schemeClr val="tx1"/>
                </a:solidFill>
                <a:latin typeface="+mn-lt"/>
                <a:ea typeface="+mn-ea"/>
                <a:cs typeface="+mn-cs"/>
              </a:rPr>
              <a:t>Play clock and ready-for-play:</a:t>
            </a:r>
          </a:p>
          <a:p>
            <a:r>
              <a:rPr lang="en-US" sz="1200" b="0" i="0" u="none" strike="noStrike" kern="1200" baseline="0" dirty="0">
                <a:solidFill>
                  <a:schemeClr val="tx1"/>
                </a:solidFill>
                <a:latin typeface="+mn-lt"/>
                <a:ea typeface="+mn-ea"/>
                <a:cs typeface="+mn-cs"/>
              </a:rPr>
              <a:t>a. Play clock:</a:t>
            </a:r>
          </a:p>
          <a:p>
            <a:r>
              <a:rPr lang="en-US" sz="1200" b="0" i="0" u="none" strike="noStrike" kern="1200" baseline="0" dirty="0">
                <a:solidFill>
                  <a:schemeClr val="tx1"/>
                </a:solidFill>
                <a:latin typeface="+mn-lt"/>
                <a:ea typeface="+mn-ea"/>
                <a:cs typeface="+mn-cs"/>
              </a:rPr>
              <a:t>1. 25 seconds will be on the play clock and start on the ready-for-play signal:</a:t>
            </a:r>
          </a:p>
          <a:p>
            <a:r>
              <a:rPr lang="en-US" sz="1200" b="0" i="0" u="none" strike="noStrike" kern="1200" baseline="0" dirty="0">
                <a:solidFill>
                  <a:schemeClr val="tx1"/>
                </a:solidFill>
                <a:latin typeface="+mn-lt"/>
                <a:ea typeface="+mn-ea"/>
                <a:cs typeface="+mn-cs"/>
              </a:rPr>
              <a:t>(a) Prior to a try following a score;</a:t>
            </a:r>
          </a:p>
          <a:p>
            <a:r>
              <a:rPr lang="en-US" sz="1200" b="0" i="0" u="none" strike="noStrike" kern="1200" baseline="0" dirty="0">
                <a:solidFill>
                  <a:schemeClr val="tx1"/>
                </a:solidFill>
                <a:latin typeface="+mn-lt"/>
                <a:ea typeface="+mn-ea"/>
                <a:cs typeface="+mn-cs"/>
              </a:rPr>
              <a:t>(b) To start a period or overtime series;</a:t>
            </a:r>
          </a:p>
          <a:p>
            <a:r>
              <a:rPr lang="en-US" sz="1200" b="0" i="0" u="none" strike="noStrike" kern="1200" baseline="0" dirty="0">
                <a:solidFill>
                  <a:schemeClr val="tx1"/>
                </a:solidFill>
                <a:latin typeface="+mn-lt"/>
                <a:ea typeface="+mn-ea"/>
                <a:cs typeface="+mn-cs"/>
              </a:rPr>
              <a:t>(c) Following administration of an inadvertent whistle;</a:t>
            </a:r>
          </a:p>
          <a:p>
            <a:r>
              <a:rPr lang="en-US" sz="1200" b="0" i="0" u="none" strike="noStrike" kern="1200" baseline="0" dirty="0">
                <a:solidFill>
                  <a:schemeClr val="tx1"/>
                </a:solidFill>
                <a:latin typeface="+mn-lt"/>
                <a:ea typeface="+mn-ea"/>
                <a:cs typeface="+mn-cs"/>
              </a:rPr>
              <a:t>(d) Following a charged time-out;</a:t>
            </a: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r>
              <a:rPr lang="en-US" sz="1200" b="0" i="0" u="none" strike="noStrike" kern="1200" baseline="0" dirty="0">
                <a:solidFill>
                  <a:schemeClr val="tx1"/>
                </a:solidFill>
                <a:latin typeface="+mn-lt"/>
                <a:ea typeface="+mn-ea"/>
                <a:cs typeface="+mn-cs"/>
              </a:rPr>
              <a:t>(e) Following an official's time-out as in 3-5-7 or 3-5-10.</a:t>
            </a:r>
          </a:p>
          <a:p>
            <a:r>
              <a:rPr lang="en-US" sz="1200" b="1" i="0" u="none" strike="noStrike" kern="1200" baseline="0" dirty="0">
                <a:solidFill>
                  <a:schemeClr val="tx1"/>
                </a:solidFill>
                <a:latin typeface="+mn-lt"/>
                <a:ea typeface="+mn-ea"/>
                <a:cs typeface="+mn-cs"/>
              </a:rPr>
              <a:t>EXCEPTIONS:</a:t>
            </a:r>
          </a:p>
          <a:p>
            <a:r>
              <a:rPr lang="en-US" sz="1200" b="0" i="0" u="sng" strike="noStrike" kern="1200" baseline="0" dirty="0">
                <a:solidFill>
                  <a:schemeClr val="tx1"/>
                </a:solidFill>
                <a:latin typeface="+mn-lt"/>
                <a:ea typeface="+mn-ea"/>
                <a:cs typeface="+mn-cs"/>
              </a:rPr>
              <a:t>1. 3-5-7b;</a:t>
            </a:r>
          </a:p>
          <a:p>
            <a:r>
              <a:rPr lang="en-US" sz="1200" b="0" i="0" u="sng" strike="noStrike" kern="1200" baseline="0" dirty="0">
                <a:solidFill>
                  <a:schemeClr val="tx1"/>
                </a:solidFill>
                <a:latin typeface="+mn-lt"/>
                <a:ea typeface="+mn-ea"/>
                <a:cs typeface="+mn-cs"/>
              </a:rPr>
              <a:t>2. 3-5-7e if initially related to a defensive player; and</a:t>
            </a:r>
          </a:p>
          <a:p>
            <a:r>
              <a:rPr lang="en-US" sz="1200" b="0" i="0" u="sng" strike="noStrike" kern="1200" baseline="0" dirty="0">
                <a:solidFill>
                  <a:schemeClr val="tx1"/>
                </a:solidFill>
                <a:latin typeface="+mn-lt"/>
                <a:ea typeface="+mn-ea"/>
                <a:cs typeface="+mn-cs"/>
              </a:rPr>
              <a:t>3. 3-5-10 if initially related to a defensive player.</a:t>
            </a:r>
          </a:p>
          <a:p>
            <a:r>
              <a:rPr lang="en-US" sz="1200" b="0" i="0" u="none" strike="noStrike" kern="1200" baseline="0" dirty="0">
                <a:solidFill>
                  <a:schemeClr val="tx1"/>
                </a:solidFill>
                <a:latin typeface="+mn-lt"/>
                <a:ea typeface="+mn-ea"/>
                <a:cs typeface="+mn-cs"/>
              </a:rPr>
              <a:t>(f) Following a legal kick, when either team is awarded a new series; and</a:t>
            </a:r>
          </a:p>
          <a:p>
            <a:r>
              <a:rPr lang="en-US" sz="1200" b="0" i="0" u="none" strike="noStrike" kern="1200" baseline="0" dirty="0">
                <a:solidFill>
                  <a:schemeClr val="tx1"/>
                </a:solidFill>
                <a:latin typeface="+mn-lt"/>
                <a:ea typeface="+mn-ea"/>
                <a:cs typeface="+mn-cs"/>
              </a:rPr>
              <a:t>(g) Following the stoppage of the play clock by the referee for any other reason. …</a:t>
            </a:r>
          </a:p>
          <a:p>
            <a:pPr marL="0" indent="0">
              <a:spcBef>
                <a:spcPts val="0"/>
              </a:spcBef>
              <a:buNone/>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Rationale for Change:</a:t>
            </a:r>
          </a:p>
          <a:p>
            <a:r>
              <a:rPr lang="en-US" sz="1200" b="0" i="0" u="none" strike="noStrike" kern="1200" baseline="0" dirty="0">
                <a:solidFill>
                  <a:schemeClr val="tx1"/>
                </a:solidFill>
                <a:latin typeface="+mn-lt"/>
                <a:ea typeface="+mn-ea"/>
                <a:cs typeface="+mn-cs"/>
              </a:rPr>
              <a:t>To eliminate a potential timing advantage gained by the defensive team, the rules committee approved the play clock being set to 40 seconds when an officials’ time-out is taken for an injury to a defensive player or a defensive player has an equipment issue.</a:t>
            </a: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4</a:t>
            </a:fld>
            <a:endParaRPr lang="en-US"/>
          </a:p>
        </p:txBody>
      </p:sp>
    </p:spTree>
    <p:extLst>
      <p:ext uri="{BB962C8B-B14F-4D97-AF65-F5344CB8AC3E}">
        <p14:creationId xmlns:p14="http://schemas.microsoft.com/office/powerpoint/2010/main" val="60697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b="1" i="0" u="none" strike="noStrike" kern="1200" baseline="0" dirty="0">
                <a:solidFill>
                  <a:schemeClr val="tx1"/>
                </a:solidFill>
                <a:latin typeface="+mn-lt"/>
                <a:ea typeface="+mn-ea"/>
                <a:cs typeface="+mn-cs"/>
              </a:rPr>
              <a:t>RULE 3 – SECTION 6 – PLAY CLOCK, BALL READY FOR PLAY AND DELAY</a:t>
            </a:r>
          </a:p>
          <a:p>
            <a:r>
              <a:rPr lang="en-US" sz="1200" b="1" i="0" u="none" strike="noStrike" kern="1200" baseline="0" dirty="0">
                <a:solidFill>
                  <a:schemeClr val="tx1"/>
                </a:solidFill>
                <a:latin typeface="+mn-lt"/>
                <a:ea typeface="+mn-ea"/>
                <a:cs typeface="+mn-cs"/>
              </a:rPr>
              <a:t>ART. 1 . . . </a:t>
            </a:r>
            <a:r>
              <a:rPr lang="en-US" sz="1200" b="0" i="0" u="none" strike="noStrike" kern="1200" baseline="0" dirty="0">
                <a:solidFill>
                  <a:schemeClr val="tx1"/>
                </a:solidFill>
                <a:latin typeface="+mn-lt"/>
                <a:ea typeface="+mn-ea"/>
                <a:cs typeface="+mn-cs"/>
              </a:rPr>
              <a:t>Play clock and ready-for-play:</a:t>
            </a:r>
          </a:p>
          <a:p>
            <a:r>
              <a:rPr lang="en-US" sz="1200" b="0" i="0" u="none" strike="noStrike" kern="1200" baseline="0" dirty="0">
                <a:solidFill>
                  <a:schemeClr val="tx1"/>
                </a:solidFill>
                <a:latin typeface="+mn-lt"/>
                <a:ea typeface="+mn-ea"/>
                <a:cs typeface="+mn-cs"/>
              </a:rPr>
              <a:t>a. Play clock:</a:t>
            </a:r>
          </a:p>
          <a:p>
            <a:r>
              <a:rPr lang="en-US" sz="1200" b="0" i="0" u="none" strike="noStrike" kern="1200" baseline="0" dirty="0">
                <a:solidFill>
                  <a:schemeClr val="tx1"/>
                </a:solidFill>
                <a:latin typeface="+mn-lt"/>
                <a:ea typeface="+mn-ea"/>
                <a:cs typeface="+mn-cs"/>
              </a:rPr>
              <a:t>1. 25 seconds will be on the play clock and start on the ready-for-play signal:</a:t>
            </a:r>
          </a:p>
          <a:p>
            <a:r>
              <a:rPr lang="en-US" sz="1200" b="0" i="0" u="none" strike="noStrike" kern="1200" baseline="0" dirty="0">
                <a:solidFill>
                  <a:schemeClr val="tx1"/>
                </a:solidFill>
                <a:latin typeface="+mn-lt"/>
                <a:ea typeface="+mn-ea"/>
                <a:cs typeface="+mn-cs"/>
              </a:rPr>
              <a:t>(a) Prior to a try following a score;</a:t>
            </a:r>
          </a:p>
          <a:p>
            <a:r>
              <a:rPr lang="en-US" sz="1200" b="0" i="0" u="none" strike="noStrike" kern="1200" baseline="0" dirty="0">
                <a:solidFill>
                  <a:schemeClr val="tx1"/>
                </a:solidFill>
                <a:latin typeface="+mn-lt"/>
                <a:ea typeface="+mn-ea"/>
                <a:cs typeface="+mn-cs"/>
              </a:rPr>
              <a:t>(b) To start a period or overtime series;</a:t>
            </a:r>
          </a:p>
          <a:p>
            <a:r>
              <a:rPr lang="en-US" sz="1200" b="0" i="0" u="none" strike="noStrike" kern="1200" baseline="0" dirty="0">
                <a:solidFill>
                  <a:schemeClr val="tx1"/>
                </a:solidFill>
                <a:latin typeface="+mn-lt"/>
                <a:ea typeface="+mn-ea"/>
                <a:cs typeface="+mn-cs"/>
              </a:rPr>
              <a:t>(c) Following administration of an inadvertent whistle;</a:t>
            </a:r>
          </a:p>
          <a:p>
            <a:r>
              <a:rPr lang="en-US" sz="1200" b="0" i="0" u="none" strike="noStrike" kern="1200" baseline="0" dirty="0">
                <a:solidFill>
                  <a:schemeClr val="tx1"/>
                </a:solidFill>
                <a:latin typeface="+mn-lt"/>
                <a:ea typeface="+mn-ea"/>
                <a:cs typeface="+mn-cs"/>
              </a:rPr>
              <a:t>(d) Following a charged time-out;</a:t>
            </a: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r>
              <a:rPr lang="en-US" sz="1200" b="0" i="0" u="none" strike="noStrike" kern="1200" baseline="0" dirty="0">
                <a:solidFill>
                  <a:schemeClr val="tx1"/>
                </a:solidFill>
                <a:latin typeface="+mn-lt"/>
                <a:ea typeface="+mn-ea"/>
                <a:cs typeface="+mn-cs"/>
              </a:rPr>
              <a:t>(e) Following an official's time-out as in 3-5-7 or 3-5-10.</a:t>
            </a:r>
          </a:p>
          <a:p>
            <a:r>
              <a:rPr lang="en-US" sz="1200" b="1" i="0" u="none" strike="noStrike" kern="1200" baseline="0" dirty="0">
                <a:solidFill>
                  <a:schemeClr val="tx1"/>
                </a:solidFill>
                <a:latin typeface="+mn-lt"/>
                <a:ea typeface="+mn-ea"/>
                <a:cs typeface="+mn-cs"/>
              </a:rPr>
              <a:t>EXCEPTIONS:</a:t>
            </a:r>
          </a:p>
          <a:p>
            <a:r>
              <a:rPr lang="en-US" sz="1200" b="0" i="0" u="none" strike="noStrike" kern="1200" baseline="0" dirty="0">
                <a:solidFill>
                  <a:schemeClr val="tx1"/>
                </a:solidFill>
                <a:latin typeface="+mn-lt"/>
                <a:ea typeface="+mn-ea"/>
                <a:cs typeface="+mn-cs"/>
              </a:rPr>
              <a:t>1. 3-5-7b;</a:t>
            </a:r>
          </a:p>
          <a:p>
            <a:r>
              <a:rPr lang="en-US" sz="1200" b="0" i="0" u="none" strike="noStrike" kern="1200" baseline="0" dirty="0">
                <a:solidFill>
                  <a:schemeClr val="tx1"/>
                </a:solidFill>
                <a:latin typeface="+mn-lt"/>
                <a:ea typeface="+mn-ea"/>
                <a:cs typeface="+mn-cs"/>
              </a:rPr>
              <a:t>2. 3-5-7e if initially related to a defensive player; and</a:t>
            </a:r>
          </a:p>
          <a:p>
            <a:r>
              <a:rPr lang="en-US" sz="1200" b="0" i="0" u="none" strike="noStrike" kern="1200" baseline="0" dirty="0">
                <a:solidFill>
                  <a:schemeClr val="tx1"/>
                </a:solidFill>
                <a:latin typeface="+mn-lt"/>
                <a:ea typeface="+mn-ea"/>
                <a:cs typeface="+mn-cs"/>
              </a:rPr>
              <a:t>3. 3-5-10 if initially related to a defensive player.</a:t>
            </a:r>
          </a:p>
          <a:p>
            <a:r>
              <a:rPr lang="en-US" sz="1200" b="0" i="0" u="sng" strike="noStrike" kern="1200" baseline="0" dirty="0">
                <a:solidFill>
                  <a:schemeClr val="tx1"/>
                </a:solidFill>
                <a:latin typeface="+mn-lt"/>
                <a:ea typeface="+mn-ea"/>
                <a:cs typeface="+mn-cs"/>
              </a:rPr>
              <a:t>(f) Following a legal kick, when either team is awarded a new series; and</a:t>
            </a:r>
          </a:p>
          <a:p>
            <a:r>
              <a:rPr lang="en-US" sz="1200" b="0" i="0" u="none" strike="noStrike" kern="1200" baseline="0" dirty="0">
                <a:solidFill>
                  <a:schemeClr val="tx1"/>
                </a:solidFill>
                <a:latin typeface="+mn-lt"/>
                <a:ea typeface="+mn-ea"/>
                <a:cs typeface="+mn-cs"/>
              </a:rPr>
              <a:t>(g) Following the stoppage of the play clock by the referee for any other reason. …</a:t>
            </a:r>
          </a:p>
          <a:p>
            <a:pPr marL="0" indent="0">
              <a:spcBef>
                <a:spcPts val="0"/>
              </a:spcBef>
              <a:buNone/>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Rationale for Change:</a:t>
            </a:r>
          </a:p>
          <a:p>
            <a:r>
              <a:rPr lang="en-US" sz="1200" b="0" i="0" u="none" strike="noStrike" kern="1200" baseline="0" dirty="0">
                <a:solidFill>
                  <a:schemeClr val="tx1"/>
                </a:solidFill>
                <a:latin typeface="+mn-lt"/>
                <a:ea typeface="+mn-ea"/>
                <a:cs typeface="+mn-cs"/>
              </a:rPr>
              <a:t>Following a legal kick when either team is awarded a new series, the play clock will be set to 25 seconds.</a:t>
            </a: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5</a:t>
            </a:fld>
            <a:endParaRPr lang="en-US"/>
          </a:p>
        </p:txBody>
      </p:sp>
    </p:spTree>
    <p:extLst>
      <p:ext uri="{BB962C8B-B14F-4D97-AF65-F5344CB8AC3E}">
        <p14:creationId xmlns:p14="http://schemas.microsoft.com/office/powerpoint/2010/main" val="80760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200" b="1" i="0" u="none" strike="noStrike" kern="1200" baseline="0" dirty="0">
                <a:solidFill>
                  <a:schemeClr val="tx1"/>
                </a:solidFill>
                <a:latin typeface="+mn-lt"/>
                <a:ea typeface="+mn-ea"/>
                <a:cs typeface="+mn-cs"/>
              </a:rPr>
              <a:t>RULE 7 – SECTION 1 – BEFORE THE SNAP</a:t>
            </a:r>
          </a:p>
          <a:p>
            <a:r>
              <a:rPr lang="en-US" sz="1200" b="1" i="0" u="sng" strike="noStrike" kern="1200" baseline="0" dirty="0">
                <a:solidFill>
                  <a:schemeClr val="tx1"/>
                </a:solidFill>
                <a:latin typeface="+mn-lt"/>
                <a:ea typeface="+mn-ea"/>
                <a:cs typeface="+mn-cs"/>
              </a:rPr>
              <a:t>ART. 9 . . . </a:t>
            </a:r>
            <a:r>
              <a:rPr lang="en-US" sz="1200" b="0" i="0" u="sng" strike="noStrike" kern="1200" baseline="0" dirty="0">
                <a:solidFill>
                  <a:schemeClr val="tx1"/>
                </a:solidFill>
                <a:latin typeface="+mn-lt"/>
                <a:ea typeface="+mn-ea"/>
                <a:cs typeface="+mn-cs"/>
              </a:rPr>
              <a:t>No defensive player shall use disconcerting acts or words prior to the snap in an attempt to interfere with A's signals or movements.</a:t>
            </a:r>
          </a:p>
          <a:p>
            <a:r>
              <a:rPr lang="en-US" sz="1200" b="1" i="0" u="none" strike="noStrike" kern="1200" baseline="0" dirty="0">
                <a:solidFill>
                  <a:schemeClr val="tx1"/>
                </a:solidFill>
                <a:latin typeface="+mn-lt"/>
                <a:ea typeface="+mn-ea"/>
                <a:cs typeface="+mn-cs"/>
              </a:rPr>
              <a:t>PENALTY: Arts. 1, 5, 6 – Encroachment – (S7-18) – 5 yards; Arts. 2, 3 – snap infraction (S7-19) – 5 yards; Art. 7 – false start – (S7-19) – 5 yards; </a:t>
            </a:r>
            <a:r>
              <a:rPr lang="en-US" sz="1200" b="1" i="0" u="sng" strike="noStrike" kern="1200" baseline="0" dirty="0">
                <a:solidFill>
                  <a:schemeClr val="tx1"/>
                </a:solidFill>
                <a:latin typeface="+mn-lt"/>
                <a:ea typeface="+mn-ea"/>
                <a:cs typeface="+mn-cs"/>
              </a:rPr>
              <a:t>Art. 9 – disconcerting act – (S7-23) – 5 yards.</a:t>
            </a:r>
            <a:endParaRPr kumimoji="0" lang="en-US" altLang="en-US" sz="1200" b="0" i="0" u="sng"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indent="0">
              <a:spcBef>
                <a:spcPts val="0"/>
              </a:spcBef>
              <a:buNone/>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Rationale for Change:</a:t>
            </a:r>
          </a:p>
          <a:p>
            <a:r>
              <a:rPr lang="en-US" sz="1200" b="0" i="0" u="none" strike="noStrike" kern="1200" baseline="0" dirty="0">
                <a:solidFill>
                  <a:schemeClr val="tx1"/>
                </a:solidFill>
                <a:latin typeface="+mn-lt"/>
                <a:ea typeface="+mn-ea"/>
                <a:cs typeface="+mn-cs"/>
              </a:rPr>
              <a:t>Disconcerting acts or words by the defense has been reclassified from a unsportsmanlike foul to a disconcerting act foul, and the penalty changed from 15 yards to 5 yards.</a:t>
            </a:r>
            <a:endPar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a:spcBef>
                <a:spcPts val="0"/>
              </a:spcBef>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Case Book:</a:t>
            </a:r>
            <a:r>
              <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See SITUATIONS </a:t>
            </a:r>
            <a:r>
              <a:rPr lang="en-US" sz="1200" b="0" i="0" u="none" strike="noStrike" kern="1200" baseline="0" dirty="0">
                <a:solidFill>
                  <a:schemeClr val="tx1"/>
                </a:solidFill>
                <a:latin typeface="+mn-lt"/>
                <a:ea typeface="+mn-ea"/>
                <a:cs typeface="+mn-cs"/>
              </a:rPr>
              <a:t>7.1.7C, 7.1.9</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6</a:t>
            </a:fld>
            <a:endParaRPr lang="en-US"/>
          </a:p>
        </p:txBody>
      </p:sp>
    </p:spTree>
    <p:extLst>
      <p:ext uri="{BB962C8B-B14F-4D97-AF65-F5344CB8AC3E}">
        <p14:creationId xmlns:p14="http://schemas.microsoft.com/office/powerpoint/2010/main" val="1085294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Char char="v"/>
              <a:tabLst/>
              <a:defRPr/>
            </a:pPr>
            <a:r>
              <a:rPr kumimoji="0" lang="en-US" altLang="en-US" sz="9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Rule Change</a:t>
            </a:r>
            <a:r>
              <a:rPr kumimoji="0" lang="en-US" altLang="en-US" sz="9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RULE 7 – SECTION 5 – FORWARD-PASS CLASSIFICATION …</a:t>
            </a: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mn-lt"/>
                <a:ea typeface="+mn-ea"/>
                <a:cs typeface="+mn-cs"/>
              </a:rPr>
              <a:t>ART. 2 . . . </a:t>
            </a:r>
            <a:r>
              <a:rPr kumimoji="0" lang="en-US" sz="900" b="0" i="0" u="none" strike="noStrike" kern="1200" cap="none" spc="0" normalizeH="0" baseline="0" noProof="0" dirty="0">
                <a:ln>
                  <a:noFill/>
                </a:ln>
                <a:solidFill>
                  <a:prstClr val="black"/>
                </a:solidFill>
                <a:effectLst/>
                <a:uLnTx/>
                <a:uFillTx/>
                <a:latin typeface="+mn-lt"/>
                <a:ea typeface="+mn-ea"/>
                <a:cs typeface="+mn-cs"/>
              </a:rPr>
              <a:t>An illegal forward pass is a foul. Illegal forward passes include:</a:t>
            </a: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a. A pass after team possession has changed during the down.</a:t>
            </a: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b. A pass from beyond the neutral zone.</a:t>
            </a: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c. A second and subsequent forward pass(es) thrown during a down.</a:t>
            </a: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d. A pass intentionally thrown into an area not occupied by an eligible offensive receiver.</a:t>
            </a: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e. A pass intentionally thrown incomplete to save loss of yardage or to conserve time.</a:t>
            </a: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US" sz="900" b="1" i="0" u="sng" strike="noStrike" kern="1200" cap="none" spc="0" normalizeH="0" baseline="0" noProof="0" dirty="0">
                <a:ln>
                  <a:noFill/>
                </a:ln>
                <a:solidFill>
                  <a:prstClr val="black"/>
                </a:solidFill>
                <a:effectLst/>
                <a:uLnTx/>
                <a:uFillTx/>
                <a:latin typeface="+mn-lt"/>
                <a:ea typeface="+mn-ea"/>
                <a:cs typeface="+mn-cs"/>
              </a:rPr>
              <a:t>EXCEPTION: </a:t>
            </a:r>
            <a:r>
              <a:rPr kumimoji="0" lang="en-US" sz="900" b="0" i="0" u="sng" strike="noStrike" kern="1200" cap="none" spc="0" normalizeH="0" baseline="0" noProof="0" dirty="0">
                <a:ln>
                  <a:noFill/>
                </a:ln>
                <a:solidFill>
                  <a:prstClr val="black"/>
                </a:solidFill>
                <a:effectLst/>
                <a:uLnTx/>
                <a:uFillTx/>
                <a:latin typeface="+mn-lt"/>
                <a:ea typeface="+mn-ea"/>
                <a:cs typeface="+mn-cs"/>
              </a:rPr>
              <a:t>It is legal for a player positioned directly behind the snapper to conserve time by intentionally throwing the ball forward to the ground immediately after receiving the snap that has neither been muffed nor touched the ground.</a:t>
            </a:r>
            <a:endParaRPr kumimoji="0" lang="en-US" altLang="en-US" sz="900" b="0" i="0" u="sng"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TABLE 7-5-2e EXCEPTION, TABLE 7-5e EXCEPTION …</a:t>
            </a: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e. Pass intentionally thrown incomplete to save loss of yardage or conserve time.</a:t>
            </a: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US" sz="900" b="1" i="0" u="sng" strike="noStrike" kern="1200" cap="none" spc="0" normalizeH="0" baseline="0" noProof="0" dirty="0">
                <a:ln>
                  <a:noFill/>
                </a:ln>
                <a:solidFill>
                  <a:prstClr val="black"/>
                </a:solidFill>
                <a:effectLst/>
                <a:uLnTx/>
                <a:uFillTx/>
                <a:latin typeface="+mn-lt"/>
                <a:ea typeface="+mn-ea"/>
                <a:cs typeface="+mn-cs"/>
              </a:rPr>
              <a:t>EXCEPTION: </a:t>
            </a:r>
            <a:r>
              <a:rPr kumimoji="0" lang="en-US" sz="900" b="0" i="0" u="sng" strike="noStrike" kern="1200" cap="none" spc="0" normalizeH="0" baseline="0" noProof="0" dirty="0">
                <a:ln>
                  <a:noFill/>
                </a:ln>
                <a:solidFill>
                  <a:prstClr val="black"/>
                </a:solidFill>
                <a:effectLst/>
                <a:uLnTx/>
                <a:uFillTx/>
                <a:latin typeface="+mn-lt"/>
                <a:ea typeface="+mn-ea"/>
                <a:cs typeface="+mn-cs"/>
              </a:rPr>
              <a:t>It is legal for a player positioned directly behind the snapper to conserve time by intentionally throwing the ball forward to the ground immediately after receiving the snap that has neither been muffed nor touched the ground.</a:t>
            </a:r>
            <a:endParaRPr kumimoji="0" lang="en-US" altLang="en-US" sz="900" b="0" i="0" u="sng"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Char char="v"/>
              <a:tabLst/>
              <a:defRPr/>
            </a:pPr>
            <a:r>
              <a:rPr kumimoji="0" lang="en-US" altLang="en-US" sz="9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Rationale for Change:</a:t>
            </a:r>
          </a:p>
          <a:p>
            <a:pPr marL="0" marR="0" lvl="0" indent="0" algn="l" defTabSz="914400" rtl="0" eaLnBrk="0" fontAlgn="base" latinLnBrk="0" hangingPunct="0">
              <a:lnSpc>
                <a:spcPct val="100000"/>
              </a:lnSpc>
              <a:spcBef>
                <a:spcPct val="3000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The exception to allow a player to conserve time by intentionally throwing the ball forward to the ground immediately after receiving the snap, has been expanded to include any player positioned directly behind the center. This exception now includes snaps that are not hand-to-hand.</a:t>
            </a:r>
            <a:endParaRPr kumimoji="0" lang="en-US" sz="9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ts val="0"/>
              </a:spcAft>
              <a:buClrTx/>
              <a:buSzTx/>
              <a:buFontTx/>
              <a:buNone/>
              <a:tabLst/>
              <a:defRPr/>
            </a:pPr>
            <a:endParaRPr kumimoji="0" lang="en-US" altLang="en-US" sz="9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Wingdings" panose="05000000000000000000" pitchFamily="2" charset="2"/>
              <a:buChar char="v"/>
              <a:tabLst/>
              <a:defRPr/>
            </a:pPr>
            <a:r>
              <a:rPr kumimoji="0" lang="en-US" altLang="en-US" sz="9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Case Book:</a:t>
            </a:r>
            <a:r>
              <a:rPr kumimoji="0" lang="en-US" altLang="en-US" sz="9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See SITUATIONS </a:t>
            </a:r>
            <a:r>
              <a:rPr kumimoji="0" lang="en-US" sz="900" b="0" i="0" u="none" strike="noStrike" kern="1200" cap="none" spc="0" normalizeH="0" baseline="0" noProof="0" dirty="0">
                <a:ln>
                  <a:noFill/>
                </a:ln>
                <a:solidFill>
                  <a:prstClr val="black"/>
                </a:solidFill>
                <a:effectLst/>
                <a:uLnTx/>
                <a:uFillTx/>
                <a:latin typeface="+mn-lt"/>
                <a:ea typeface="+mn-ea"/>
                <a:cs typeface="+mn-cs"/>
              </a:rPr>
              <a:t>7.5.2B, 7.5.2G</a:t>
            </a:r>
          </a:p>
          <a:p>
            <a:pPr marL="0" marR="0" lvl="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7</a:t>
            </a:fld>
            <a:endParaRPr lang="en-US"/>
          </a:p>
        </p:txBody>
      </p:sp>
    </p:spTree>
    <p:extLst>
      <p:ext uri="{BB962C8B-B14F-4D97-AF65-F5344CB8AC3E}">
        <p14:creationId xmlns:p14="http://schemas.microsoft.com/office/powerpoint/2010/main" val="216402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8</a:t>
            </a:fld>
            <a:endParaRPr lang="en-US"/>
          </a:p>
        </p:txBody>
      </p:sp>
    </p:spTree>
    <p:extLst>
      <p:ext uri="{BB962C8B-B14F-4D97-AF65-F5344CB8AC3E}">
        <p14:creationId xmlns:p14="http://schemas.microsoft.com/office/powerpoint/2010/main" val="130596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Editorial Change</a:t>
            </a: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RULE 3 – SECTION 4 – STARTING AND STOPPING THE GAME CLOCK</a:t>
            </a: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r>
              <a:rPr lang="en-US" sz="1200" b="1" i="0" u="sng" strike="noStrike" kern="1200" baseline="0" dirty="0">
                <a:solidFill>
                  <a:schemeClr val="tx1"/>
                </a:solidFill>
                <a:latin typeface="+mn-lt"/>
                <a:ea typeface="+mn-ea"/>
                <a:cs typeface="+mn-cs"/>
              </a:rPr>
              <a:t>ART. 9 </a:t>
            </a:r>
            <a:r>
              <a:rPr lang="en-US" sz="1200" b="0" i="0" u="sng" strike="noStrike" kern="1200" baseline="0" dirty="0">
                <a:solidFill>
                  <a:schemeClr val="tx1"/>
                </a:solidFill>
                <a:latin typeface="+mn-lt"/>
                <a:ea typeface="+mn-ea"/>
                <a:cs typeface="+mn-cs"/>
              </a:rPr>
              <a:t>. . . The referee shall have the authority to correct obvious errors in timing by the play clock if discovery is prior to the snap.</a:t>
            </a:r>
            <a:endParaRPr kumimoji="0" lang="en-US" altLang="en-US" sz="1200" b="0" i="0" u="sng"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indent="0">
              <a:spcBef>
                <a:spcPts val="0"/>
              </a:spcBef>
              <a:buNone/>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Char char="v"/>
              <a:tabLst/>
              <a:defRPr/>
            </a:pPr>
            <a:r>
              <a:rPr kumimoji="0" lang="en-US" altLang="en-US" sz="1200" b="1" i="0" u="sng" strike="noStrike" kern="1200" cap="none" spc="0" normalizeH="0" baseline="0" noProof="0" dirty="0">
                <a:ln>
                  <a:noFill/>
                </a:ln>
                <a:solidFill>
                  <a:prstClr val="black"/>
                </a:solidFill>
                <a:effectLst/>
                <a:uLnTx/>
                <a:uFillTx/>
                <a:latin typeface="+mn-lt"/>
                <a:ea typeface="+mn-ea"/>
                <a:cs typeface="Arial" panose="020B0604020202020204" pitchFamily="34" charset="0"/>
              </a:rPr>
              <a:t>Rationale for Change:</a:t>
            </a:r>
          </a:p>
          <a:p>
            <a:pPr>
              <a:spcBef>
                <a:spcPts val="0"/>
              </a:spcBef>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Clarification</a:t>
            </a:r>
          </a:p>
          <a:p>
            <a:pPr>
              <a:spcBef>
                <a:spcPts val="0"/>
              </a:spcBef>
            </a:pPr>
            <a:endParaRPr kumimoji="0" lang="en-US" alt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9</a:t>
            </a:fld>
            <a:endParaRPr lang="en-US"/>
          </a:p>
        </p:txBody>
      </p:sp>
    </p:spTree>
    <p:extLst>
      <p:ext uri="{BB962C8B-B14F-4D97-AF65-F5344CB8AC3E}">
        <p14:creationId xmlns:p14="http://schemas.microsoft.com/office/powerpoint/2010/main" val="1972536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6/8/2020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9" name="Picture 8" descr="A picture containing person, player, sport, game&#10;&#10;Description automatically generated">
            <a:extLst>
              <a:ext uri="{FF2B5EF4-FFF2-40B4-BE49-F238E27FC236}">
                <a16:creationId xmlns:a16="http://schemas.microsoft.com/office/drawing/2014/main" id="{92BFE09B-DF49-4561-AD44-FA2E215C41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77"/>
            <a:ext cx="12192000" cy="4408510"/>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6/8/2020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6/8/2020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6/8/2020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6/8/2020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6/8/2020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6/8/2020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A picture containing person, player, sport, game&#10;&#10;Description automatically generated">
            <a:extLst>
              <a:ext uri="{FF2B5EF4-FFF2-40B4-BE49-F238E27FC236}">
                <a16:creationId xmlns:a16="http://schemas.microsoft.com/office/drawing/2014/main" id="{00D5C1FF-9406-4CFF-8CE4-D1533C6C7A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77"/>
            <a:ext cx="12192000" cy="4408510"/>
          </a:xfrm>
          <a:prstGeom prst="rect">
            <a:avLst/>
          </a:prstGeom>
        </p:spPr>
      </p:pic>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6/8/2020</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2374D-BED5-4457-ADEA-E3921597E127}"/>
              </a:ext>
            </a:extLst>
          </p:cNvPr>
          <p:cNvSpPr>
            <a:spLocks noGrp="1"/>
          </p:cNvSpPr>
          <p:nvPr>
            <p:ph type="title"/>
          </p:nvPr>
        </p:nvSpPr>
        <p:spPr/>
        <p:txBody>
          <a:bodyPr/>
          <a:lstStyle/>
          <a:p>
            <a:r>
              <a:rPr lang="en-US" dirty="0"/>
              <a:t>2020 </a:t>
            </a:r>
            <a:r>
              <a:rPr lang="en-US" dirty="0" err="1"/>
              <a:t>nfhs</a:t>
            </a:r>
            <a:br>
              <a:rPr lang="en-US" dirty="0"/>
            </a:br>
            <a:r>
              <a:rPr lang="en-US" dirty="0"/>
              <a:t>football rules changes</a:t>
            </a:r>
          </a:p>
        </p:txBody>
      </p:sp>
      <p:sp>
        <p:nvSpPr>
          <p:cNvPr id="3" name="Text Placeholder 2">
            <a:extLst>
              <a:ext uri="{FF2B5EF4-FFF2-40B4-BE49-F238E27FC236}">
                <a16:creationId xmlns:a16="http://schemas.microsoft.com/office/drawing/2014/main" id="{33CC376C-C234-42A8-8888-366E6A7CC92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42817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867B-A683-4C17-9330-4F6DCB1083C5}"/>
              </a:ext>
            </a:extLst>
          </p:cNvPr>
          <p:cNvSpPr>
            <a:spLocks noGrp="1"/>
          </p:cNvSpPr>
          <p:nvPr>
            <p:ph type="title"/>
          </p:nvPr>
        </p:nvSpPr>
        <p:spPr/>
        <p:txBody>
          <a:bodyPr/>
          <a:lstStyle/>
          <a:p>
            <a:r>
              <a:rPr lang="en-US" dirty="0"/>
              <a:t>2020 </a:t>
            </a:r>
            <a:r>
              <a:rPr lang="en-US" dirty="0" err="1"/>
              <a:t>Nfhs</a:t>
            </a:r>
            <a:r>
              <a:rPr lang="en-US" dirty="0"/>
              <a:t> football editorial changes</a:t>
            </a:r>
          </a:p>
        </p:txBody>
      </p:sp>
      <p:sp>
        <p:nvSpPr>
          <p:cNvPr id="4" name="Footer Placeholder 3">
            <a:extLst>
              <a:ext uri="{FF2B5EF4-FFF2-40B4-BE49-F238E27FC236}">
                <a16:creationId xmlns:a16="http://schemas.microsoft.com/office/drawing/2014/main" id="{6723468F-C9BD-4B1A-A208-F68E164361A1}"/>
              </a:ext>
            </a:extLst>
          </p:cNvPr>
          <p:cNvSpPr>
            <a:spLocks noGrp="1"/>
          </p:cNvSpPr>
          <p:nvPr>
            <p:ph type="ftr" sz="quarter" idx="11"/>
          </p:nvPr>
        </p:nvSpPr>
        <p:spPr/>
        <p:txBody>
          <a:bodyPr/>
          <a:lstStyle/>
          <a:p>
            <a:pPr>
              <a:defRPr/>
            </a:pPr>
            <a:r>
              <a:rPr lang="en-US"/>
              <a:t>www.nfhs.org</a:t>
            </a:r>
          </a:p>
        </p:txBody>
      </p:sp>
      <p:graphicFrame>
        <p:nvGraphicFramePr>
          <p:cNvPr id="5" name="Content Placeholder 4">
            <a:extLst>
              <a:ext uri="{FF2B5EF4-FFF2-40B4-BE49-F238E27FC236}">
                <a16:creationId xmlns:a16="http://schemas.microsoft.com/office/drawing/2014/main" id="{A6B0CE24-A190-40B2-9C23-DC4C5214333F}"/>
              </a:ext>
            </a:extLst>
          </p:cNvPr>
          <p:cNvGraphicFramePr>
            <a:graphicFrameLocks noGrp="1"/>
          </p:cNvGraphicFramePr>
          <p:nvPr>
            <p:ph idx="1"/>
            <p:extLst>
              <p:ext uri="{D42A27DB-BD31-4B8C-83A1-F6EECF244321}">
                <p14:modId xmlns:p14="http://schemas.microsoft.com/office/powerpoint/2010/main" val="2829284883"/>
              </p:ext>
            </p:extLst>
          </p:nvPr>
        </p:nvGraphicFramePr>
        <p:xfrm>
          <a:off x="1405301" y="2024807"/>
          <a:ext cx="10583500" cy="4395294"/>
        </p:xfrm>
        <a:graphic>
          <a:graphicData uri="http://schemas.openxmlformats.org/drawingml/2006/table">
            <a:tbl>
              <a:tblPr firstRow="1" bandRow="1">
                <a:tableStyleId>{5C22544A-7EE6-4342-B048-85BDC9FD1C3A}</a:tableStyleId>
              </a:tblPr>
              <a:tblGrid>
                <a:gridCol w="2715850">
                  <a:extLst>
                    <a:ext uri="{9D8B030D-6E8A-4147-A177-3AD203B41FA5}">
                      <a16:colId xmlns:a16="http://schemas.microsoft.com/office/drawing/2014/main" val="4172842299"/>
                    </a:ext>
                  </a:extLst>
                </a:gridCol>
                <a:gridCol w="7867650">
                  <a:extLst>
                    <a:ext uri="{9D8B030D-6E8A-4147-A177-3AD203B41FA5}">
                      <a16:colId xmlns:a16="http://schemas.microsoft.com/office/drawing/2014/main" val="2001053681"/>
                    </a:ext>
                  </a:extLst>
                </a:gridCol>
              </a:tblGrid>
              <a:tr h="364751">
                <a:tc>
                  <a:txBody>
                    <a:bodyPr/>
                    <a:lstStyle/>
                    <a:p>
                      <a:r>
                        <a:rPr lang="en-US" b="1" dirty="0">
                          <a:solidFill>
                            <a:schemeClr val="tx1"/>
                          </a:solidFill>
                        </a:rPr>
                        <a:t>NOCSAE Warning Label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b="0" dirty="0">
                          <a:solidFill>
                            <a:schemeClr val="tx1"/>
                          </a:solidFill>
                        </a:rPr>
                        <a:t>Updated the language in the NOCSAE Warning Label.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4787253"/>
                  </a:ext>
                </a:extLst>
              </a:tr>
              <a:tr h="371934">
                <a:tc>
                  <a:txBody>
                    <a:bodyPr/>
                    <a:lstStyle/>
                    <a:p>
                      <a:r>
                        <a:rPr lang="en-US" b="1" dirty="0">
                          <a:solidFill>
                            <a:schemeClr val="tx1"/>
                          </a:solidFill>
                        </a:rPr>
                        <a:t>1-3-1d and 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Added reference to “Figure 1-3-1”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5906630"/>
                  </a:ext>
                </a:extLst>
              </a:tr>
              <a:tr h="364751">
                <a:tc>
                  <a:txBody>
                    <a:bodyPr/>
                    <a:lstStyle/>
                    <a:p>
                      <a:r>
                        <a:rPr lang="en-US" b="1" dirty="0">
                          <a:solidFill>
                            <a:schemeClr val="tx1"/>
                          </a:solidFill>
                        </a:rPr>
                        <a:t>1-3-1i  (NEW)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Added a new heading for “Method of Measuring the Ball”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31296140"/>
                  </a:ext>
                </a:extLst>
              </a:tr>
              <a:tr h="364751">
                <a:tc>
                  <a:txBody>
                    <a:bodyPr/>
                    <a:lstStyle/>
                    <a:p>
                      <a:r>
                        <a:rPr lang="en-US" b="1" dirty="0">
                          <a:solidFill>
                            <a:schemeClr val="tx1"/>
                          </a:solidFill>
                        </a:rPr>
                        <a:t>Table 1-7</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Updated Table 1-7 of allowable State Association Adoptions for football.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72894353"/>
                  </a:ext>
                </a:extLst>
              </a:tr>
              <a:tr h="364751">
                <a:tc>
                  <a:txBody>
                    <a:bodyPr/>
                    <a:lstStyle/>
                    <a:p>
                      <a:r>
                        <a:rPr lang="en-US" b="1" dirty="0">
                          <a:solidFill>
                            <a:schemeClr val="tx1"/>
                          </a:solidFill>
                        </a:rPr>
                        <a:t>2-33-2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Penalty decisions following a foul further clarified.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91132713"/>
                  </a:ext>
                </a:extLst>
              </a:tr>
              <a:tr h="364751">
                <a:tc>
                  <a:txBody>
                    <a:bodyPr/>
                    <a:lstStyle/>
                    <a:p>
                      <a:r>
                        <a:rPr lang="en-US" b="1" dirty="0">
                          <a:solidFill>
                            <a:schemeClr val="tx1"/>
                          </a:solidFill>
                        </a:rPr>
                        <a:t>2-41-9</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Further defined the spot where a run ends.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82072990"/>
                  </a:ext>
                </a:extLst>
              </a:tr>
              <a:tr h="364751">
                <a:tc>
                  <a:txBody>
                    <a:bodyPr/>
                    <a:lstStyle/>
                    <a:p>
                      <a:r>
                        <a:rPr lang="en-US" b="1" dirty="0">
                          <a:solidFill>
                            <a:schemeClr val="tx1"/>
                          </a:solidFill>
                        </a:rPr>
                        <a:t>3-1-6  (NEW)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Added a new Article on halftime intermission that use to be in TABLE 3-1.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32210567"/>
                  </a:ext>
                </a:extLst>
              </a:tr>
              <a:tr h="364751">
                <a:tc>
                  <a:txBody>
                    <a:bodyPr/>
                    <a:lstStyle/>
                    <a:p>
                      <a:r>
                        <a:rPr lang="en-US" b="1" dirty="0">
                          <a:solidFill>
                            <a:schemeClr val="tx1"/>
                          </a:solidFill>
                        </a:rPr>
                        <a:t>3-1-7  (NEW)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Added a new Article on three-minute warm-up period that use to be in TABLE 3-1.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2227413"/>
                  </a:ext>
                </a:extLst>
              </a:tr>
              <a:tr h="364751">
                <a:tc>
                  <a:txBody>
                    <a:bodyPr/>
                    <a:lstStyle/>
                    <a:p>
                      <a:r>
                        <a:rPr lang="en-US" b="1" dirty="0">
                          <a:solidFill>
                            <a:schemeClr val="tx1"/>
                          </a:solidFill>
                        </a:rPr>
                        <a:t>TABLE 3-1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Added mandatory three-minute warm-up period to TABLE 3-1.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56255496"/>
                  </a:ext>
                </a:extLst>
              </a:tr>
              <a:tr h="364751">
                <a:tc>
                  <a:txBody>
                    <a:bodyPr/>
                    <a:lstStyle/>
                    <a:p>
                      <a:r>
                        <a:rPr lang="en-US" b="1" dirty="0">
                          <a:solidFill>
                            <a:schemeClr val="tx1"/>
                          </a:solidFill>
                        </a:rPr>
                        <a:t>3-4-8</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Grammar edit to the Article.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65990768"/>
                  </a:ext>
                </a:extLst>
              </a:tr>
              <a:tr h="364751">
                <a:tc>
                  <a:txBody>
                    <a:bodyPr/>
                    <a:lstStyle/>
                    <a:p>
                      <a:r>
                        <a:rPr lang="en-US" b="1" dirty="0">
                          <a:solidFill>
                            <a:schemeClr val="tx1"/>
                          </a:solidFill>
                        </a:rPr>
                        <a:t>7-2-5a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Clarified player formation and numbering requirements.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39992649"/>
                  </a:ext>
                </a:extLst>
              </a:tr>
              <a:tr h="364751">
                <a:tc>
                  <a:txBody>
                    <a:bodyPr/>
                    <a:lstStyle/>
                    <a:p>
                      <a:r>
                        <a:rPr lang="en-US" b="1" dirty="0">
                          <a:solidFill>
                            <a:schemeClr val="tx1"/>
                          </a:solidFill>
                        </a:rPr>
                        <a:t>7-5-12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Deleted a portion of the Article that dealt with lineman.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509085966"/>
                  </a:ext>
                </a:extLst>
              </a:tr>
            </a:tbl>
          </a:graphicData>
        </a:graphic>
      </p:graphicFrame>
    </p:spTree>
    <p:extLst>
      <p:ext uri="{BB962C8B-B14F-4D97-AF65-F5344CB8AC3E}">
        <p14:creationId xmlns:p14="http://schemas.microsoft.com/office/powerpoint/2010/main" val="305751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867B-A683-4C17-9330-4F6DCB1083C5}"/>
              </a:ext>
            </a:extLst>
          </p:cNvPr>
          <p:cNvSpPr>
            <a:spLocks noGrp="1"/>
          </p:cNvSpPr>
          <p:nvPr>
            <p:ph type="title"/>
          </p:nvPr>
        </p:nvSpPr>
        <p:spPr/>
        <p:txBody>
          <a:bodyPr/>
          <a:lstStyle/>
          <a:p>
            <a:r>
              <a:rPr lang="en-US" dirty="0"/>
              <a:t>2020 </a:t>
            </a:r>
            <a:r>
              <a:rPr lang="en-US" dirty="0" err="1"/>
              <a:t>Nfhs</a:t>
            </a:r>
            <a:r>
              <a:rPr lang="en-US" dirty="0"/>
              <a:t> football editorial changes</a:t>
            </a:r>
          </a:p>
        </p:txBody>
      </p:sp>
      <p:sp>
        <p:nvSpPr>
          <p:cNvPr id="4" name="Footer Placeholder 3">
            <a:extLst>
              <a:ext uri="{FF2B5EF4-FFF2-40B4-BE49-F238E27FC236}">
                <a16:creationId xmlns:a16="http://schemas.microsoft.com/office/drawing/2014/main" id="{6723468F-C9BD-4B1A-A208-F68E164361A1}"/>
              </a:ext>
            </a:extLst>
          </p:cNvPr>
          <p:cNvSpPr>
            <a:spLocks noGrp="1"/>
          </p:cNvSpPr>
          <p:nvPr>
            <p:ph type="ftr" sz="quarter" idx="11"/>
          </p:nvPr>
        </p:nvSpPr>
        <p:spPr/>
        <p:txBody>
          <a:bodyPr/>
          <a:lstStyle/>
          <a:p>
            <a:pPr>
              <a:defRPr/>
            </a:pPr>
            <a:r>
              <a:rPr lang="en-US"/>
              <a:t>www.nfhs.org</a:t>
            </a:r>
          </a:p>
        </p:txBody>
      </p:sp>
      <p:graphicFrame>
        <p:nvGraphicFramePr>
          <p:cNvPr id="5" name="Content Placeholder 4">
            <a:extLst>
              <a:ext uri="{FF2B5EF4-FFF2-40B4-BE49-F238E27FC236}">
                <a16:creationId xmlns:a16="http://schemas.microsoft.com/office/drawing/2014/main" id="{A6B0CE24-A190-40B2-9C23-DC4C5214333F}"/>
              </a:ext>
            </a:extLst>
          </p:cNvPr>
          <p:cNvGraphicFramePr>
            <a:graphicFrameLocks noGrp="1"/>
          </p:cNvGraphicFramePr>
          <p:nvPr>
            <p:ph idx="1"/>
            <p:extLst>
              <p:ext uri="{D42A27DB-BD31-4B8C-83A1-F6EECF244321}">
                <p14:modId xmlns:p14="http://schemas.microsoft.com/office/powerpoint/2010/main" val="3865016497"/>
              </p:ext>
            </p:extLst>
          </p:nvPr>
        </p:nvGraphicFramePr>
        <p:xfrm>
          <a:off x="1371600" y="2216648"/>
          <a:ext cx="10596034" cy="3938094"/>
        </p:xfrm>
        <a:graphic>
          <a:graphicData uri="http://schemas.openxmlformats.org/drawingml/2006/table">
            <a:tbl>
              <a:tblPr firstRow="1" bandRow="1">
                <a:tableStyleId>{5C22544A-7EE6-4342-B048-85BDC9FD1C3A}</a:tableStyleId>
              </a:tblPr>
              <a:tblGrid>
                <a:gridCol w="2719067">
                  <a:extLst>
                    <a:ext uri="{9D8B030D-6E8A-4147-A177-3AD203B41FA5}">
                      <a16:colId xmlns:a16="http://schemas.microsoft.com/office/drawing/2014/main" val="4172842299"/>
                    </a:ext>
                  </a:extLst>
                </a:gridCol>
                <a:gridCol w="7876967">
                  <a:extLst>
                    <a:ext uri="{9D8B030D-6E8A-4147-A177-3AD203B41FA5}">
                      <a16:colId xmlns:a16="http://schemas.microsoft.com/office/drawing/2014/main" val="2001053681"/>
                    </a:ext>
                  </a:extLst>
                </a:gridCol>
              </a:tblGrid>
              <a:tr h="364751">
                <a:tc>
                  <a:txBody>
                    <a:bodyPr/>
                    <a:lstStyle/>
                    <a:p>
                      <a:r>
                        <a:rPr lang="en-US" b="1" dirty="0">
                          <a:solidFill>
                            <a:schemeClr val="tx1"/>
                          </a:solidFill>
                        </a:rPr>
                        <a:t>TABLE 7-5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b="0" dirty="0">
                          <a:solidFill>
                            <a:schemeClr val="tx1"/>
                          </a:solidFill>
                        </a:rPr>
                        <a:t>Clarified enforcement spots and added rules references to TABLE 7-5.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4787253"/>
                  </a:ext>
                </a:extLst>
              </a:tr>
              <a:tr h="371934">
                <a:tc>
                  <a:txBody>
                    <a:bodyPr/>
                    <a:lstStyle/>
                    <a:p>
                      <a:r>
                        <a:rPr lang="en-US" b="1" dirty="0">
                          <a:solidFill>
                            <a:schemeClr val="tx1"/>
                          </a:solidFill>
                        </a:rPr>
                        <a:t>8-2-4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Deleted “results of the play” and added “penalty.”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5906630"/>
                  </a:ext>
                </a:extLst>
              </a:tr>
              <a:tr h="364751">
                <a:tc>
                  <a:txBody>
                    <a:bodyPr/>
                    <a:lstStyle/>
                    <a:p>
                      <a:r>
                        <a:rPr lang="en-US" b="1" dirty="0">
                          <a:solidFill>
                            <a:schemeClr val="tx1"/>
                          </a:solidFill>
                        </a:rPr>
                        <a:t>9-5-1d</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Re-lettered items under Article 1 after deleting item on disconcerting act.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31296140"/>
                  </a:ext>
                </a:extLst>
              </a:tr>
              <a:tr h="364751">
                <a:tc>
                  <a:txBody>
                    <a:bodyPr/>
                    <a:lstStyle/>
                    <a:p>
                      <a:r>
                        <a:rPr lang="en-US" b="1" dirty="0">
                          <a:solidFill>
                            <a:schemeClr val="tx1"/>
                          </a:solidFill>
                        </a:rPr>
                        <a:t>9-9 PENALTY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Deleted a signal reference in Article 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72894353"/>
                  </a:ext>
                </a:extLst>
              </a:tr>
              <a:tr h="364751">
                <a:tc>
                  <a:txBody>
                    <a:bodyPr/>
                    <a:lstStyle/>
                    <a:p>
                      <a:r>
                        <a:rPr lang="en-US" b="1" dirty="0">
                          <a:solidFill>
                            <a:schemeClr val="tx1"/>
                          </a:solidFill>
                        </a:rPr>
                        <a:t>10-4-2 EXCEPTION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Added “legal” before “free or scrimmage kick down.”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91132713"/>
                  </a:ext>
                </a:extLst>
              </a:tr>
              <a:tr h="364751">
                <a:tc>
                  <a:txBody>
                    <a:bodyPr/>
                    <a:lstStyle/>
                    <a:p>
                      <a:r>
                        <a:rPr lang="en-US" b="1" dirty="0">
                          <a:solidFill>
                            <a:schemeClr val="tx1"/>
                          </a:solidFill>
                        </a:rPr>
                        <a:t>10-5-1j</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Added “legal” before “kick.”</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82072990"/>
                  </a:ext>
                </a:extLst>
              </a:tr>
              <a:tr h="364751">
                <a:tc>
                  <a:txBody>
                    <a:bodyPr/>
                    <a:lstStyle/>
                    <a:p>
                      <a:r>
                        <a:rPr lang="en-US" b="1" dirty="0">
                          <a:solidFill>
                            <a:schemeClr val="tx1"/>
                          </a:solidFill>
                        </a:rPr>
                        <a:t>Penalty Summary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New format.  Added “Disconcerting Act” foul under loss of 5-yards penalty.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32210567"/>
                  </a:ext>
                </a:extLst>
              </a:tr>
              <a:tr h="364751">
                <a:tc>
                  <a:txBody>
                    <a:bodyPr/>
                    <a:lstStyle/>
                    <a:p>
                      <a:r>
                        <a:rPr lang="en-US" b="1" dirty="0">
                          <a:solidFill>
                            <a:schemeClr val="tx1"/>
                          </a:solidFill>
                        </a:rPr>
                        <a:t>NFHS Official Football Signals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Added New Signal 17 on play clock and revised Signal 23 for disconcerting act.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82227413"/>
                  </a:ext>
                </a:extLst>
              </a:tr>
              <a:tr h="364751">
                <a:tc>
                  <a:txBody>
                    <a:bodyPr/>
                    <a:lstStyle/>
                    <a:p>
                      <a:r>
                        <a:rPr lang="en-US" b="1" dirty="0">
                          <a:solidFill>
                            <a:schemeClr val="tx1"/>
                          </a:solidFill>
                        </a:rPr>
                        <a:t>Appendix H  (NEW)</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Added a new Appendix H on “Modifications for Competition Below Ninth Grade.”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47268377"/>
                  </a:ext>
                </a:extLst>
              </a:tr>
              <a:tr h="364751">
                <a:tc>
                  <a:txBody>
                    <a:bodyPr/>
                    <a:lstStyle/>
                    <a:p>
                      <a:r>
                        <a:rPr lang="en-US" b="1" dirty="0">
                          <a:solidFill>
                            <a:schemeClr val="tx1"/>
                          </a:solidFill>
                        </a:rPr>
                        <a:t>Index</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dirty="0">
                          <a:solidFill>
                            <a:schemeClr val="tx1"/>
                          </a:solidFill>
                        </a:rPr>
                        <a:t>Added Intermission, Length of Halftime to Index.</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2342040"/>
                  </a:ext>
                </a:extLst>
              </a:tr>
            </a:tbl>
          </a:graphicData>
        </a:graphic>
      </p:graphicFrame>
    </p:spTree>
    <p:extLst>
      <p:ext uri="{BB962C8B-B14F-4D97-AF65-F5344CB8AC3E}">
        <p14:creationId xmlns:p14="http://schemas.microsoft.com/office/powerpoint/2010/main" val="156930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D1D7-5C1B-4673-80E1-EDC7F82CDD49}"/>
              </a:ext>
            </a:extLst>
          </p:cNvPr>
          <p:cNvSpPr>
            <a:spLocks noGrp="1"/>
          </p:cNvSpPr>
          <p:nvPr>
            <p:ph type="title"/>
          </p:nvPr>
        </p:nvSpPr>
        <p:spPr/>
        <p:txBody>
          <a:bodyPr/>
          <a:lstStyle/>
          <a:p>
            <a:r>
              <a:rPr lang="en-US" dirty="0"/>
              <a:t>2020 </a:t>
            </a:r>
            <a:r>
              <a:rPr lang="en-US" dirty="0" err="1"/>
              <a:t>nfhs</a:t>
            </a:r>
            <a:br>
              <a:rPr lang="en-US" dirty="0"/>
            </a:br>
            <a:r>
              <a:rPr lang="en-US" dirty="0"/>
              <a:t>football rules reminders</a:t>
            </a:r>
          </a:p>
        </p:txBody>
      </p:sp>
      <p:sp>
        <p:nvSpPr>
          <p:cNvPr id="3" name="Text Placeholder 2">
            <a:extLst>
              <a:ext uri="{FF2B5EF4-FFF2-40B4-BE49-F238E27FC236}">
                <a16:creationId xmlns:a16="http://schemas.microsoft.com/office/drawing/2014/main" id="{24FDCD07-9C76-4F30-9421-578B94AE94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134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D8FC-EB0C-47FE-8FD6-1DECFB19F3A5}"/>
              </a:ext>
            </a:extLst>
          </p:cNvPr>
          <p:cNvSpPr>
            <a:spLocks noGrp="1"/>
          </p:cNvSpPr>
          <p:nvPr>
            <p:ph type="title"/>
          </p:nvPr>
        </p:nvSpPr>
        <p:spPr/>
        <p:txBody>
          <a:bodyPr/>
          <a:lstStyle/>
          <a:p>
            <a:r>
              <a:rPr lang="en-US" dirty="0">
                <a:solidFill>
                  <a:srgbClr val="1F497D"/>
                </a:solidFill>
              </a:rPr>
              <a:t>Postseason instant REPLAY </a:t>
            </a:r>
            <a:br>
              <a:rPr lang="en-US" dirty="0">
                <a:solidFill>
                  <a:srgbClr val="1F497D"/>
                </a:solidFill>
              </a:rPr>
            </a:br>
            <a:r>
              <a:rPr lang="en-US" dirty="0">
                <a:solidFill>
                  <a:srgbClr val="1F497D"/>
                </a:solidFill>
              </a:rPr>
              <a:t>RULES 1-3-7 NOTE, TABLE 1-7 — 1-3-7 NOTE</a:t>
            </a:r>
            <a:endParaRPr lang="en-US" dirty="0"/>
          </a:p>
        </p:txBody>
      </p:sp>
      <p:sp>
        <p:nvSpPr>
          <p:cNvPr id="4" name="Footer Placeholder 3">
            <a:extLst>
              <a:ext uri="{FF2B5EF4-FFF2-40B4-BE49-F238E27FC236}">
                <a16:creationId xmlns:a16="http://schemas.microsoft.com/office/drawing/2014/main" id="{8BD14A73-623F-4AF9-9C9D-63DA345AB051}"/>
              </a:ext>
            </a:extLst>
          </p:cNvPr>
          <p:cNvSpPr>
            <a:spLocks noGrp="1"/>
          </p:cNvSpPr>
          <p:nvPr>
            <p:ph type="ftr" sz="quarter" idx="11"/>
          </p:nvPr>
        </p:nvSpPr>
        <p:spPr/>
        <p:txBody>
          <a:bodyPr/>
          <a:lstStyle/>
          <a:p>
            <a:pPr>
              <a:defRPr/>
            </a:pPr>
            <a:r>
              <a:rPr lang="en-US"/>
              <a:t>www.nfhs.org</a:t>
            </a:r>
          </a:p>
        </p:txBody>
      </p:sp>
      <p:pic>
        <p:nvPicPr>
          <p:cNvPr id="5" name="Content Placeholder 10">
            <a:extLst>
              <a:ext uri="{FF2B5EF4-FFF2-40B4-BE49-F238E27FC236}">
                <a16:creationId xmlns:a16="http://schemas.microsoft.com/office/drawing/2014/main" id="{BBF0E12C-7A0E-4F9B-8E0A-1A98F9CC4C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439" y="1993900"/>
            <a:ext cx="5468870" cy="4338637"/>
          </a:xfrm>
          <a:prstGeom prst="rect">
            <a:avLst/>
          </a:prstGeom>
        </p:spPr>
      </p:pic>
      <p:sp>
        <p:nvSpPr>
          <p:cNvPr id="6" name="Rectangle 5">
            <a:extLst>
              <a:ext uri="{FF2B5EF4-FFF2-40B4-BE49-F238E27FC236}">
                <a16:creationId xmlns:a16="http://schemas.microsoft.com/office/drawing/2014/main" id="{03C285DC-9918-440C-AEEE-7031FB238660}"/>
              </a:ext>
            </a:extLst>
          </p:cNvPr>
          <p:cNvSpPr/>
          <p:nvPr/>
        </p:nvSpPr>
        <p:spPr>
          <a:xfrm>
            <a:off x="7502769" y="1993900"/>
            <a:ext cx="4689231" cy="4401205"/>
          </a:xfrm>
          <a:prstGeom prst="rect">
            <a:avLst/>
          </a:prstGeom>
        </p:spPr>
        <p:txBody>
          <a:bodyPr wrap="square">
            <a:spAutoFit/>
          </a:bodyPr>
          <a:lstStyle/>
          <a:p>
            <a:pPr lvl="0"/>
            <a:r>
              <a:rPr lang="en-US" sz="2800" dirty="0">
                <a:solidFill>
                  <a:srgbClr val="414B56"/>
                </a:solidFill>
              </a:rPr>
              <a:t>By adoption, state associations may create instant replay procedures that permit game or replay officials to use a replay monitor during state postseason contests to determine if a decision by the on-field game officials is incorrect.</a:t>
            </a:r>
          </a:p>
        </p:txBody>
      </p:sp>
    </p:spTree>
    <p:extLst>
      <p:ext uri="{BB962C8B-B14F-4D97-AF65-F5344CB8AC3E}">
        <p14:creationId xmlns:p14="http://schemas.microsoft.com/office/powerpoint/2010/main" val="226448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D8FC-EB0C-47FE-8FD6-1DECFB19F3A5}"/>
              </a:ext>
            </a:extLst>
          </p:cNvPr>
          <p:cNvSpPr>
            <a:spLocks noGrp="1"/>
          </p:cNvSpPr>
          <p:nvPr>
            <p:ph type="title"/>
          </p:nvPr>
        </p:nvSpPr>
        <p:spPr/>
        <p:txBody>
          <a:bodyPr/>
          <a:lstStyle/>
          <a:p>
            <a:r>
              <a:rPr lang="en-US" dirty="0"/>
              <a:t>FOOTBALL JERSEY NUMBERS </a:t>
            </a:r>
            <a:br>
              <a:rPr lang="en-US" dirty="0"/>
            </a:br>
            <a:r>
              <a:rPr lang="en-US" dirty="0"/>
              <a:t>RULE 1-5-1</a:t>
            </a:r>
            <a:r>
              <a:rPr lang="en-US" cap="none" dirty="0"/>
              <a:t>c</a:t>
            </a:r>
            <a:endParaRPr lang="en-US" dirty="0"/>
          </a:p>
        </p:txBody>
      </p:sp>
      <p:sp>
        <p:nvSpPr>
          <p:cNvPr id="4" name="Footer Placeholder 3">
            <a:extLst>
              <a:ext uri="{FF2B5EF4-FFF2-40B4-BE49-F238E27FC236}">
                <a16:creationId xmlns:a16="http://schemas.microsoft.com/office/drawing/2014/main" id="{8BD14A73-623F-4AF9-9C9D-63DA345AB051}"/>
              </a:ext>
            </a:extLst>
          </p:cNvPr>
          <p:cNvSpPr>
            <a:spLocks noGrp="1"/>
          </p:cNvSpPr>
          <p:nvPr>
            <p:ph type="ftr" sz="quarter" idx="11"/>
          </p:nvPr>
        </p:nvSpPr>
        <p:spPr/>
        <p:txBody>
          <a:bodyPr/>
          <a:lstStyle/>
          <a:p>
            <a:pPr>
              <a:defRPr/>
            </a:pPr>
            <a:r>
              <a:rPr lang="en-US"/>
              <a:t>www.nfhs.org</a:t>
            </a:r>
          </a:p>
        </p:txBody>
      </p:sp>
      <p:pic>
        <p:nvPicPr>
          <p:cNvPr id="5" name="Content Placeholder 17">
            <a:extLst>
              <a:ext uri="{FF2B5EF4-FFF2-40B4-BE49-F238E27FC236}">
                <a16:creationId xmlns:a16="http://schemas.microsoft.com/office/drawing/2014/main" id="{9739C3B0-0A8D-4F37-B1E1-3DEA790143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3264" y="2134578"/>
            <a:ext cx="6461709" cy="3949700"/>
          </a:xfrm>
        </p:spPr>
      </p:pic>
      <p:sp>
        <p:nvSpPr>
          <p:cNvPr id="6" name="Content Placeholder 2">
            <a:extLst>
              <a:ext uri="{FF2B5EF4-FFF2-40B4-BE49-F238E27FC236}">
                <a16:creationId xmlns:a16="http://schemas.microsoft.com/office/drawing/2014/main" id="{90263531-E593-47D8-B4F0-A3DA436DF9F3}"/>
              </a:ext>
            </a:extLst>
          </p:cNvPr>
          <p:cNvSpPr txBox="1">
            <a:spLocks/>
          </p:cNvSpPr>
          <p:nvPr/>
        </p:nvSpPr>
        <p:spPr bwMode="auto">
          <a:xfrm>
            <a:off x="8053754" y="2134578"/>
            <a:ext cx="3935047" cy="3128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400" b="0" i="0" u="none" strike="noStrike" kern="1200" cap="none" spc="0" normalizeH="0" baseline="0" noProof="0" dirty="0">
                <a:ln>
                  <a:noFill/>
                </a:ln>
                <a:solidFill>
                  <a:srgbClr val="414B56"/>
                </a:solidFill>
                <a:effectLst/>
                <a:uLnTx/>
                <a:uFillTx/>
                <a:latin typeface="Calibri"/>
                <a:ea typeface="+mn-ea"/>
                <a:cs typeface="+mn-cs"/>
              </a:rPr>
              <a:t>The entire body of the number (the continuous horizontal bars and vertical strokes) exclusive of any border(s) shall be approximately 1</a:t>
            </a:r>
            <a:r>
              <a:rPr lang="en-US" sz="2400" dirty="0">
                <a:solidFill>
                  <a:srgbClr val="414B56"/>
                </a:solidFill>
                <a:latin typeface="Calibri"/>
              </a:rPr>
              <a:t>½-</a:t>
            </a:r>
            <a:r>
              <a:rPr kumimoji="0" lang="en-US" sz="2400" b="0" i="0" u="none" strike="noStrike" kern="1200" cap="none" spc="0" normalizeH="0" baseline="0" noProof="0" dirty="0">
                <a:ln>
                  <a:noFill/>
                </a:ln>
                <a:solidFill>
                  <a:srgbClr val="414B56"/>
                </a:solidFill>
                <a:effectLst/>
                <a:uLnTx/>
                <a:uFillTx/>
                <a:latin typeface="Calibri"/>
                <a:ea typeface="+mn-ea"/>
                <a:cs typeface="+mn-cs"/>
              </a:rPr>
              <a:t>inches wide, and a single solid color that clearly contrasts with the body color of the jersey starting in 2024.</a:t>
            </a:r>
          </a:p>
        </p:txBody>
      </p:sp>
    </p:spTree>
    <p:extLst>
      <p:ext uri="{BB962C8B-B14F-4D97-AF65-F5344CB8AC3E}">
        <p14:creationId xmlns:p14="http://schemas.microsoft.com/office/powerpoint/2010/main" val="105459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D8FC-EB0C-47FE-8FD6-1DECFB19F3A5}"/>
              </a:ext>
            </a:extLst>
          </p:cNvPr>
          <p:cNvSpPr>
            <a:spLocks noGrp="1"/>
          </p:cNvSpPr>
          <p:nvPr>
            <p:ph type="title"/>
          </p:nvPr>
        </p:nvSpPr>
        <p:spPr/>
        <p:txBody>
          <a:bodyPr/>
          <a:lstStyle/>
          <a:p>
            <a:r>
              <a:rPr lang="en-US" dirty="0"/>
              <a:t>Football JERSEY numbers </a:t>
            </a:r>
            <a:br>
              <a:rPr lang="en-US" dirty="0"/>
            </a:br>
            <a:r>
              <a:rPr lang="en-US" dirty="0"/>
              <a:t>RULES 1-5-1</a:t>
            </a:r>
            <a:r>
              <a:rPr lang="en-US" cap="none" dirty="0"/>
              <a:t>c,</a:t>
            </a:r>
            <a:r>
              <a:rPr lang="en-US" dirty="0"/>
              <a:t> 1-5-1</a:t>
            </a:r>
            <a:r>
              <a:rPr lang="en-US" cap="none" dirty="0"/>
              <a:t>c</a:t>
            </a:r>
            <a:r>
              <a:rPr lang="en-US" dirty="0"/>
              <a:t>(6) </a:t>
            </a:r>
          </a:p>
        </p:txBody>
      </p:sp>
      <p:sp>
        <p:nvSpPr>
          <p:cNvPr id="4" name="Footer Placeholder 3">
            <a:extLst>
              <a:ext uri="{FF2B5EF4-FFF2-40B4-BE49-F238E27FC236}">
                <a16:creationId xmlns:a16="http://schemas.microsoft.com/office/drawing/2014/main" id="{8BD14A73-623F-4AF9-9C9D-63DA345AB051}"/>
              </a:ext>
            </a:extLst>
          </p:cNvPr>
          <p:cNvSpPr>
            <a:spLocks noGrp="1"/>
          </p:cNvSpPr>
          <p:nvPr>
            <p:ph type="ftr" sz="quarter" idx="11"/>
          </p:nvPr>
        </p:nvSpPr>
        <p:spPr/>
        <p:txBody>
          <a:bodyPr/>
          <a:lstStyle/>
          <a:p>
            <a:pPr>
              <a:defRPr/>
            </a:pPr>
            <a:r>
              <a:rPr lang="en-US"/>
              <a:t>www.nfhs.org</a:t>
            </a:r>
          </a:p>
        </p:txBody>
      </p:sp>
      <p:sp>
        <p:nvSpPr>
          <p:cNvPr id="6" name="Rectangle 5">
            <a:extLst>
              <a:ext uri="{FF2B5EF4-FFF2-40B4-BE49-F238E27FC236}">
                <a16:creationId xmlns:a16="http://schemas.microsoft.com/office/drawing/2014/main" id="{9DEA406C-6CEB-4BC2-B306-95E39DBA9B7E}"/>
              </a:ext>
            </a:extLst>
          </p:cNvPr>
          <p:cNvSpPr/>
          <p:nvPr/>
        </p:nvSpPr>
        <p:spPr>
          <a:xfrm>
            <a:off x="1730497" y="5261210"/>
            <a:ext cx="10026650" cy="892552"/>
          </a:xfrm>
          <a:prstGeom prst="rect">
            <a:avLst/>
          </a:prstGeom>
        </p:spPr>
        <p:txBody>
          <a:bodyPr wrap="square">
            <a:spAutoFit/>
          </a:bodyPr>
          <a:lstStyle/>
          <a:p>
            <a:pPr lvl="0"/>
            <a:r>
              <a:rPr lang="en-US" sz="2600" dirty="0">
                <a:solidFill>
                  <a:srgbClr val="414B56"/>
                </a:solidFill>
                <a:latin typeface="Calibri"/>
                <a:cs typeface="+mn-cs"/>
              </a:rPr>
              <a:t>The style of the numbers on all three of these jerseys are legal now and will be in 2024 as well.</a:t>
            </a:r>
            <a:endParaRPr lang="en-US" sz="4800" dirty="0">
              <a:solidFill>
                <a:srgbClr val="414B56"/>
              </a:solidFill>
              <a:latin typeface="Calibri"/>
              <a:cs typeface="+mn-cs"/>
            </a:endParaRPr>
          </a:p>
        </p:txBody>
      </p:sp>
      <p:pic>
        <p:nvPicPr>
          <p:cNvPr id="9" name="Content Placeholder 8" descr="A close up of a sign&#10;&#10;Description automatically generated">
            <a:extLst>
              <a:ext uri="{FF2B5EF4-FFF2-40B4-BE49-F238E27FC236}">
                <a16:creationId xmlns:a16="http://schemas.microsoft.com/office/drawing/2014/main" id="{29D4E1A1-3E0D-4FFE-8343-0670CC832C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1947" y="2101236"/>
            <a:ext cx="8437128" cy="3159973"/>
          </a:xfrm>
        </p:spPr>
      </p:pic>
    </p:spTree>
    <p:extLst>
      <p:ext uri="{BB962C8B-B14F-4D97-AF65-F5344CB8AC3E}">
        <p14:creationId xmlns:p14="http://schemas.microsoft.com/office/powerpoint/2010/main" val="1801270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D8FC-EB0C-47FE-8FD6-1DECFB19F3A5}"/>
              </a:ext>
            </a:extLst>
          </p:cNvPr>
          <p:cNvSpPr>
            <a:spLocks noGrp="1"/>
          </p:cNvSpPr>
          <p:nvPr>
            <p:ph type="title"/>
          </p:nvPr>
        </p:nvSpPr>
        <p:spPr/>
        <p:txBody>
          <a:bodyPr/>
          <a:lstStyle/>
          <a:p>
            <a:r>
              <a:rPr lang="en-US" dirty="0"/>
              <a:t>Football JERSEY numbers </a:t>
            </a:r>
            <a:br>
              <a:rPr lang="en-US" dirty="0"/>
            </a:br>
            <a:r>
              <a:rPr lang="en-US" dirty="0"/>
              <a:t>RULES 1-5-1</a:t>
            </a:r>
            <a:r>
              <a:rPr lang="en-US" cap="none" dirty="0"/>
              <a:t>c,</a:t>
            </a:r>
            <a:r>
              <a:rPr lang="en-US" dirty="0"/>
              <a:t> 1-5-1</a:t>
            </a:r>
            <a:r>
              <a:rPr lang="en-US" cap="none" dirty="0"/>
              <a:t>c</a:t>
            </a:r>
            <a:r>
              <a:rPr lang="en-US" dirty="0"/>
              <a:t>(6)</a:t>
            </a:r>
          </a:p>
        </p:txBody>
      </p:sp>
      <p:sp>
        <p:nvSpPr>
          <p:cNvPr id="4" name="Footer Placeholder 3">
            <a:extLst>
              <a:ext uri="{FF2B5EF4-FFF2-40B4-BE49-F238E27FC236}">
                <a16:creationId xmlns:a16="http://schemas.microsoft.com/office/drawing/2014/main" id="{8BD14A73-623F-4AF9-9C9D-63DA345AB051}"/>
              </a:ext>
            </a:extLst>
          </p:cNvPr>
          <p:cNvSpPr>
            <a:spLocks noGrp="1"/>
          </p:cNvSpPr>
          <p:nvPr>
            <p:ph type="ftr" sz="quarter" idx="11"/>
          </p:nvPr>
        </p:nvSpPr>
        <p:spPr/>
        <p:txBody>
          <a:bodyPr/>
          <a:lstStyle/>
          <a:p>
            <a:pPr>
              <a:defRPr/>
            </a:pPr>
            <a:r>
              <a:rPr lang="en-US"/>
              <a:t>www.nfhs.org</a:t>
            </a:r>
          </a:p>
        </p:txBody>
      </p:sp>
      <p:pic>
        <p:nvPicPr>
          <p:cNvPr id="5" name="Content Placeholder 4">
            <a:extLst>
              <a:ext uri="{FF2B5EF4-FFF2-40B4-BE49-F238E27FC236}">
                <a16:creationId xmlns:a16="http://schemas.microsoft.com/office/drawing/2014/main" id="{6C6284D6-5E61-4044-9B53-8286BBA23B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1938" y="2076968"/>
            <a:ext cx="10526225" cy="2791383"/>
          </a:xfrm>
          <a:prstGeom prst="rect">
            <a:avLst/>
          </a:prstGeom>
        </p:spPr>
      </p:pic>
      <p:sp>
        <p:nvSpPr>
          <p:cNvPr id="6" name="Rectangle 5">
            <a:extLst>
              <a:ext uri="{FF2B5EF4-FFF2-40B4-BE49-F238E27FC236}">
                <a16:creationId xmlns:a16="http://schemas.microsoft.com/office/drawing/2014/main" id="{02D54ABA-32A6-4361-A6FA-6CC32966DA91}"/>
              </a:ext>
            </a:extLst>
          </p:cNvPr>
          <p:cNvSpPr/>
          <p:nvPr/>
        </p:nvSpPr>
        <p:spPr>
          <a:xfrm>
            <a:off x="1420771" y="5177187"/>
            <a:ext cx="10546863" cy="892552"/>
          </a:xfrm>
          <a:prstGeom prst="rect">
            <a:avLst/>
          </a:prstGeom>
        </p:spPr>
        <p:txBody>
          <a:bodyPr wrap="square">
            <a:spAutoFit/>
          </a:bodyPr>
          <a:lstStyle/>
          <a:p>
            <a:pPr lvl="0"/>
            <a:r>
              <a:rPr lang="en-US" sz="2600" dirty="0">
                <a:solidFill>
                  <a:srgbClr val="414B56"/>
                </a:solidFill>
                <a:latin typeface="Calibri"/>
                <a:cs typeface="+mn-cs"/>
              </a:rPr>
              <a:t>The style of the numbers on these jerseys are legal through the 2023 season. The following four types of number designs will be illegal in 2024.</a:t>
            </a:r>
          </a:p>
        </p:txBody>
      </p:sp>
    </p:spTree>
    <p:extLst>
      <p:ext uri="{BB962C8B-B14F-4D97-AF65-F5344CB8AC3E}">
        <p14:creationId xmlns:p14="http://schemas.microsoft.com/office/powerpoint/2010/main" val="419278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D8FC-EB0C-47FE-8FD6-1DECFB19F3A5}"/>
              </a:ext>
            </a:extLst>
          </p:cNvPr>
          <p:cNvSpPr>
            <a:spLocks noGrp="1"/>
          </p:cNvSpPr>
          <p:nvPr>
            <p:ph type="title"/>
          </p:nvPr>
        </p:nvSpPr>
        <p:spPr/>
        <p:txBody>
          <a:bodyPr/>
          <a:lstStyle/>
          <a:p>
            <a:r>
              <a:rPr lang="en-US" dirty="0"/>
              <a:t>Tripping </a:t>
            </a:r>
            <a:br>
              <a:rPr lang="en-US" dirty="0"/>
            </a:br>
            <a:r>
              <a:rPr lang="en-US" dirty="0"/>
              <a:t>rules 2-45, 9-4-3</a:t>
            </a:r>
            <a:r>
              <a:rPr lang="en-US" cap="none" dirty="0"/>
              <a:t>o</a:t>
            </a:r>
            <a:r>
              <a:rPr lang="en-US" dirty="0"/>
              <a:t>, 9-4-3</a:t>
            </a:r>
            <a:r>
              <a:rPr lang="en-US" cap="none" dirty="0"/>
              <a:t>o</a:t>
            </a:r>
            <a:r>
              <a:rPr lang="en-US" dirty="0"/>
              <a:t> PENALTY </a:t>
            </a:r>
          </a:p>
        </p:txBody>
      </p:sp>
      <p:sp>
        <p:nvSpPr>
          <p:cNvPr id="4" name="Footer Placeholder 3">
            <a:extLst>
              <a:ext uri="{FF2B5EF4-FFF2-40B4-BE49-F238E27FC236}">
                <a16:creationId xmlns:a16="http://schemas.microsoft.com/office/drawing/2014/main" id="{8BD14A73-623F-4AF9-9C9D-63DA345AB051}"/>
              </a:ext>
            </a:extLst>
          </p:cNvPr>
          <p:cNvSpPr>
            <a:spLocks noGrp="1"/>
          </p:cNvSpPr>
          <p:nvPr>
            <p:ph type="ftr" sz="quarter" idx="11"/>
          </p:nvPr>
        </p:nvSpPr>
        <p:spPr/>
        <p:txBody>
          <a:bodyPr/>
          <a:lstStyle/>
          <a:p>
            <a:pPr>
              <a:defRPr/>
            </a:pPr>
            <a:r>
              <a:rPr lang="en-US"/>
              <a:t>www.nfhs.org</a:t>
            </a:r>
          </a:p>
        </p:txBody>
      </p:sp>
      <p:pic>
        <p:nvPicPr>
          <p:cNvPr id="5" name="Content Placeholder 2">
            <a:extLst>
              <a:ext uri="{FF2B5EF4-FFF2-40B4-BE49-F238E27FC236}">
                <a16:creationId xmlns:a16="http://schemas.microsoft.com/office/drawing/2014/main" id="{CBE26BF7-64B8-48AF-A99C-6EE2D2B0DC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328975" y="2081824"/>
            <a:ext cx="5775219" cy="4072792"/>
          </a:xfrm>
          <a:prstGeom prst="rect">
            <a:avLst/>
          </a:prstGeom>
          <a:noFill/>
          <a:ln w="9525">
            <a:noFill/>
            <a:miter lim="800000"/>
            <a:headEnd/>
            <a:tailEnd/>
          </a:ln>
        </p:spPr>
      </p:pic>
      <p:sp>
        <p:nvSpPr>
          <p:cNvPr id="6" name="Rectangle 5">
            <a:extLst>
              <a:ext uri="{FF2B5EF4-FFF2-40B4-BE49-F238E27FC236}">
                <a16:creationId xmlns:a16="http://schemas.microsoft.com/office/drawing/2014/main" id="{071B92EF-23FF-48CD-AFB5-7C69FF6C31BB}"/>
              </a:ext>
            </a:extLst>
          </p:cNvPr>
          <p:cNvSpPr/>
          <p:nvPr/>
        </p:nvSpPr>
        <p:spPr>
          <a:xfrm>
            <a:off x="7368787" y="2348505"/>
            <a:ext cx="4659914" cy="3539430"/>
          </a:xfrm>
          <a:prstGeom prst="rect">
            <a:avLst/>
          </a:prstGeom>
        </p:spPr>
        <p:txBody>
          <a:bodyPr wrap="square">
            <a:spAutoFit/>
          </a:bodyPr>
          <a:lstStyle/>
          <a:p>
            <a:pPr lvl="0"/>
            <a:r>
              <a:rPr lang="en-US" sz="2800" dirty="0">
                <a:solidFill>
                  <a:srgbClr val="414B56"/>
                </a:solidFill>
                <a:latin typeface="Calibri"/>
                <a:cs typeface="+mn-cs"/>
              </a:rPr>
              <a:t>The foul for tripping has been expanded to include the runner. It is now illegal to trip any opponent. Tripping is the intentional use of the lower leg or foot to obstruct an opponent below the knee. The penalty is 15 yards.</a:t>
            </a:r>
            <a:endParaRPr lang="en-US" sz="3600" dirty="0">
              <a:solidFill>
                <a:srgbClr val="414B56"/>
              </a:solidFill>
              <a:latin typeface="Calibri"/>
              <a:cs typeface="+mn-cs"/>
            </a:endParaRPr>
          </a:p>
        </p:txBody>
      </p:sp>
    </p:spTree>
    <p:extLst>
      <p:ext uri="{BB962C8B-B14F-4D97-AF65-F5344CB8AC3E}">
        <p14:creationId xmlns:p14="http://schemas.microsoft.com/office/powerpoint/2010/main" val="131530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53D4-FBC0-492D-B7F0-2F73079E0327}"/>
              </a:ext>
            </a:extLst>
          </p:cNvPr>
          <p:cNvSpPr>
            <a:spLocks noGrp="1"/>
          </p:cNvSpPr>
          <p:nvPr>
            <p:ph type="title"/>
          </p:nvPr>
        </p:nvSpPr>
        <p:spPr/>
        <p:txBody>
          <a:bodyPr/>
          <a:lstStyle/>
          <a:p>
            <a:r>
              <a:rPr lang="en-US" dirty="0"/>
              <a:t>2020 </a:t>
            </a:r>
            <a:r>
              <a:rPr lang="en-US" dirty="0" err="1"/>
              <a:t>nfhs</a:t>
            </a:r>
            <a:br>
              <a:rPr lang="en-US" dirty="0"/>
            </a:br>
            <a:r>
              <a:rPr lang="en-US" dirty="0"/>
              <a:t>football points of emphasis</a:t>
            </a:r>
          </a:p>
        </p:txBody>
      </p:sp>
      <p:sp>
        <p:nvSpPr>
          <p:cNvPr id="3" name="Text Placeholder 2">
            <a:extLst>
              <a:ext uri="{FF2B5EF4-FFF2-40B4-BE49-F238E27FC236}">
                <a16:creationId xmlns:a16="http://schemas.microsoft.com/office/drawing/2014/main" id="{F57DF7F8-4968-4471-81A4-5E542BE13B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501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F636-99AC-46A0-9D6F-507EA0171A89}"/>
              </a:ext>
            </a:extLst>
          </p:cNvPr>
          <p:cNvSpPr>
            <a:spLocks noGrp="1"/>
          </p:cNvSpPr>
          <p:nvPr>
            <p:ph type="title"/>
          </p:nvPr>
        </p:nvSpPr>
        <p:spPr/>
        <p:txBody>
          <a:bodyPr/>
          <a:lstStyle/>
          <a:p>
            <a:r>
              <a:rPr lang="en-US" dirty="0"/>
              <a:t>2020 </a:t>
            </a:r>
            <a:r>
              <a:rPr lang="en-US" dirty="0" err="1"/>
              <a:t>nfhs</a:t>
            </a:r>
            <a:r>
              <a:rPr lang="en-US" dirty="0"/>
              <a:t> football points of emphasis</a:t>
            </a:r>
          </a:p>
        </p:txBody>
      </p:sp>
      <p:sp>
        <p:nvSpPr>
          <p:cNvPr id="3" name="Content Placeholder 2">
            <a:extLst>
              <a:ext uri="{FF2B5EF4-FFF2-40B4-BE49-F238E27FC236}">
                <a16:creationId xmlns:a16="http://schemas.microsoft.com/office/drawing/2014/main" id="{5EF8163F-155F-4189-BD38-BD5FA424044E}"/>
              </a:ext>
            </a:extLst>
          </p:cNvPr>
          <p:cNvSpPr>
            <a:spLocks noGrp="1"/>
          </p:cNvSpPr>
          <p:nvPr>
            <p:ph idx="1"/>
          </p:nvPr>
        </p:nvSpPr>
        <p:spPr>
          <a:xfrm>
            <a:off x="1940985" y="2181497"/>
            <a:ext cx="10026649" cy="4146279"/>
          </a:xfrm>
        </p:spPr>
        <p:txBody>
          <a:bodyPr/>
          <a:lstStyle/>
          <a:p>
            <a:pPr marL="0" lvl="0" indent="0">
              <a:spcAft>
                <a:spcPts val="0"/>
              </a:spcAft>
              <a:buNone/>
            </a:pPr>
            <a:r>
              <a:rPr lang="en-US" sz="3200" b="1" dirty="0">
                <a:solidFill>
                  <a:srgbClr val="414B56"/>
                </a:solidFill>
              </a:rPr>
              <a:t>1.  Sportsmanship</a:t>
            </a:r>
          </a:p>
          <a:p>
            <a:pPr marL="0" lvl="0" indent="0">
              <a:spcAft>
                <a:spcPts val="0"/>
              </a:spcAft>
              <a:buNone/>
            </a:pPr>
            <a:endParaRPr lang="en-US" sz="1200" b="1" dirty="0">
              <a:solidFill>
                <a:srgbClr val="414B56"/>
              </a:solidFill>
            </a:endParaRPr>
          </a:p>
          <a:p>
            <a:pPr marL="514350" lvl="0" indent="-514350">
              <a:spcAft>
                <a:spcPts val="0"/>
              </a:spcAft>
              <a:buAutoNum type="arabicPeriod" startAt="2"/>
            </a:pPr>
            <a:r>
              <a:rPr lang="en-US" sz="3200" b="1" dirty="0">
                <a:solidFill>
                  <a:srgbClr val="414B56"/>
                </a:solidFill>
              </a:rPr>
              <a:t>Intentional Grounding</a:t>
            </a:r>
          </a:p>
          <a:p>
            <a:pPr marL="0" lvl="0" indent="0">
              <a:spcAft>
                <a:spcPts val="0"/>
              </a:spcAft>
              <a:buNone/>
            </a:pPr>
            <a:endParaRPr lang="en-US" sz="1200" b="1" dirty="0">
              <a:solidFill>
                <a:srgbClr val="414B56"/>
              </a:solidFill>
            </a:endParaRPr>
          </a:p>
          <a:p>
            <a:pPr marL="0" lvl="0" indent="0">
              <a:spcAft>
                <a:spcPts val="0"/>
              </a:spcAft>
              <a:buNone/>
            </a:pPr>
            <a:r>
              <a:rPr lang="en-US" sz="3200" b="1" dirty="0">
                <a:solidFill>
                  <a:srgbClr val="414B56"/>
                </a:solidFill>
              </a:rPr>
              <a:t>3.  Ineligible Downfield and Line of Scrimmage Formation</a:t>
            </a:r>
          </a:p>
          <a:p>
            <a:pPr marL="0" lvl="0" indent="0" algn="ctr">
              <a:buNone/>
            </a:pPr>
            <a:endParaRPr lang="en-US" sz="1200" b="1" dirty="0">
              <a:solidFill>
                <a:srgbClr val="414B56"/>
              </a:solidFill>
            </a:endParaRPr>
          </a:p>
          <a:p>
            <a:pPr marL="0" lvl="0" indent="0" algn="ctr">
              <a:buNone/>
            </a:pPr>
            <a:endParaRPr lang="en-US" sz="3200" b="1" dirty="0">
              <a:solidFill>
                <a:srgbClr val="414B56"/>
              </a:solidFill>
            </a:endParaRPr>
          </a:p>
        </p:txBody>
      </p:sp>
      <p:sp>
        <p:nvSpPr>
          <p:cNvPr id="4" name="Footer Placeholder 3">
            <a:extLst>
              <a:ext uri="{FF2B5EF4-FFF2-40B4-BE49-F238E27FC236}">
                <a16:creationId xmlns:a16="http://schemas.microsoft.com/office/drawing/2014/main" id="{FEEF1D49-904A-43D9-B072-19825DE3A2CB}"/>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6" name="Picture 5">
            <a:extLst>
              <a:ext uri="{FF2B5EF4-FFF2-40B4-BE49-F238E27FC236}">
                <a16:creationId xmlns:a16="http://schemas.microsoft.com/office/drawing/2014/main" id="{352C8951-7D70-45E3-BEAF-6221815F4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1632" y="4340118"/>
            <a:ext cx="3050114" cy="1987658"/>
          </a:xfrm>
          <a:prstGeom prst="rect">
            <a:avLst/>
          </a:prstGeom>
        </p:spPr>
      </p:pic>
    </p:spTree>
    <p:extLst>
      <p:ext uri="{BB962C8B-B14F-4D97-AF65-F5344CB8AC3E}">
        <p14:creationId xmlns:p14="http://schemas.microsoft.com/office/powerpoint/2010/main" val="349616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30ECF6A-AF53-4773-B39E-C7224EB500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068" y="1890082"/>
            <a:ext cx="8183880" cy="4617720"/>
          </a:xfrm>
          <a:prstGeom prst="rect">
            <a:avLst/>
          </a:prstGeom>
        </p:spPr>
      </p:pic>
      <p:pic>
        <p:nvPicPr>
          <p:cNvPr id="6" name="Content Placeholder 5" descr="A picture containing shirt, drawing&#10;&#10;Description automatically generated">
            <a:extLst>
              <a:ext uri="{FF2B5EF4-FFF2-40B4-BE49-F238E27FC236}">
                <a16:creationId xmlns:a16="http://schemas.microsoft.com/office/drawing/2014/main" id="{06CACCD0-FAA8-4763-8C80-EBAD8FB66B6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6252" y="1975260"/>
            <a:ext cx="5793960" cy="2863440"/>
          </a:xfrm>
        </p:spPr>
      </p:pic>
      <p:sp>
        <p:nvSpPr>
          <p:cNvPr id="2" name="Title 1">
            <a:extLst>
              <a:ext uri="{FF2B5EF4-FFF2-40B4-BE49-F238E27FC236}">
                <a16:creationId xmlns:a16="http://schemas.microsoft.com/office/drawing/2014/main" id="{84560B8C-E1B6-460C-AB54-765DF9EF3AEB}"/>
              </a:ext>
            </a:extLst>
          </p:cNvPr>
          <p:cNvSpPr>
            <a:spLocks noGrp="1"/>
          </p:cNvSpPr>
          <p:nvPr>
            <p:ph type="title"/>
          </p:nvPr>
        </p:nvSpPr>
        <p:spPr>
          <a:xfrm>
            <a:off x="1940985" y="582613"/>
            <a:ext cx="10026649" cy="1204912"/>
          </a:xfrm>
        </p:spPr>
        <p:txBody>
          <a:bodyPr/>
          <a:lstStyle/>
          <a:p>
            <a:r>
              <a:rPr lang="en-US" dirty="0"/>
              <a:t>DESIGNATING TEAM REPRESENTATIVE</a:t>
            </a:r>
            <a:br>
              <a:rPr lang="en-US" dirty="0"/>
            </a:br>
            <a:r>
              <a:rPr lang="en-US" dirty="0"/>
              <a:t>RULES 1-4-1, 1-4-4 (NEW), 2-32-5, 3-5-2, 10-1-1, 10-1-2, 10-2-4</a:t>
            </a:r>
          </a:p>
        </p:txBody>
      </p:sp>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a:defRPr/>
            </a:pPr>
            <a:r>
              <a:rPr lang="en-US"/>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6858000" y="1867590"/>
            <a:ext cx="510963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Prior to the game the head coach will notify the referee of the designated representative (coach or player) who will make decisions regarding penalty acceptance or declination (PlayPic A). When a foul occurs, the linesman or line judge will inform the referee as to the penalty decision if a coach is the decision maker (PlayPic B).</a:t>
            </a:r>
          </a:p>
        </p:txBody>
      </p:sp>
      <p:sp>
        <p:nvSpPr>
          <p:cNvPr id="3" name="TextBox 2">
            <a:extLst>
              <a:ext uri="{FF2B5EF4-FFF2-40B4-BE49-F238E27FC236}">
                <a16:creationId xmlns:a16="http://schemas.microsoft.com/office/drawing/2014/main" id="{20A0990F-52FD-49B7-BAE1-B567DC52CAEA}"/>
              </a:ext>
            </a:extLst>
          </p:cNvPr>
          <p:cNvSpPr txBox="1"/>
          <p:nvPr/>
        </p:nvSpPr>
        <p:spPr>
          <a:xfrm>
            <a:off x="1073150" y="2312361"/>
            <a:ext cx="241300" cy="369332"/>
          </a:xfrm>
          <a:prstGeom prst="rect">
            <a:avLst/>
          </a:prstGeom>
          <a:noFill/>
        </p:spPr>
        <p:txBody>
          <a:bodyPr wrap="square" rtlCol="0">
            <a:spAutoFit/>
          </a:bodyPr>
          <a:lstStyle/>
          <a:p>
            <a:r>
              <a:rPr lang="en-US" b="1" dirty="0">
                <a:solidFill>
                  <a:schemeClr val="tx1">
                    <a:lumMod val="50000"/>
                  </a:schemeClr>
                </a:solidFill>
              </a:rPr>
              <a:t>A</a:t>
            </a:r>
          </a:p>
        </p:txBody>
      </p:sp>
      <p:sp>
        <p:nvSpPr>
          <p:cNvPr id="7" name="TextBox 6">
            <a:extLst>
              <a:ext uri="{FF2B5EF4-FFF2-40B4-BE49-F238E27FC236}">
                <a16:creationId xmlns:a16="http://schemas.microsoft.com/office/drawing/2014/main" id="{E65B3FDC-A171-4A58-AAC5-280D4147171B}"/>
              </a:ext>
            </a:extLst>
          </p:cNvPr>
          <p:cNvSpPr txBox="1"/>
          <p:nvPr/>
        </p:nvSpPr>
        <p:spPr>
          <a:xfrm>
            <a:off x="4113205" y="2283783"/>
            <a:ext cx="254000" cy="369332"/>
          </a:xfrm>
          <a:prstGeom prst="rect">
            <a:avLst/>
          </a:prstGeom>
          <a:noFill/>
        </p:spPr>
        <p:txBody>
          <a:bodyPr wrap="square" rtlCol="0">
            <a:spAutoFit/>
          </a:bodyPr>
          <a:lstStyle/>
          <a:p>
            <a:r>
              <a:rPr lang="en-US" b="1" dirty="0">
                <a:solidFill>
                  <a:schemeClr val="tx1">
                    <a:lumMod val="50000"/>
                  </a:schemeClr>
                </a:solidFill>
              </a:rPr>
              <a:t>B</a:t>
            </a:r>
          </a:p>
        </p:txBody>
      </p:sp>
    </p:spTree>
    <p:extLst>
      <p:ext uri="{BB962C8B-B14F-4D97-AF65-F5344CB8AC3E}">
        <p14:creationId xmlns:p14="http://schemas.microsoft.com/office/powerpoint/2010/main" val="2580584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E5D3-D8F9-469F-8CA0-A386F4AA0151}"/>
              </a:ext>
            </a:extLst>
          </p:cNvPr>
          <p:cNvSpPr>
            <a:spLocks noGrp="1"/>
          </p:cNvSpPr>
          <p:nvPr>
            <p:ph type="title"/>
          </p:nvPr>
        </p:nvSpPr>
        <p:spPr/>
        <p:txBody>
          <a:bodyPr/>
          <a:lstStyle/>
          <a:p>
            <a:r>
              <a:rPr lang="en-US" dirty="0"/>
              <a:t>SPORTSMANSHIP</a:t>
            </a:r>
          </a:p>
        </p:txBody>
      </p:sp>
      <p:pic>
        <p:nvPicPr>
          <p:cNvPr id="6" name="Content Placeholder 5" descr="A picture containing computer, drawing&#10;&#10;Description automatically generated">
            <a:extLst>
              <a:ext uri="{FF2B5EF4-FFF2-40B4-BE49-F238E27FC236}">
                <a16:creationId xmlns:a16="http://schemas.microsoft.com/office/drawing/2014/main" id="{68C043B8-A5C1-4A0B-BB85-63964532FC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6465" y="2008854"/>
            <a:ext cx="10981169" cy="2950496"/>
          </a:xfrm>
        </p:spPr>
      </p:pic>
      <p:sp>
        <p:nvSpPr>
          <p:cNvPr id="4" name="Footer Placeholder 3">
            <a:extLst>
              <a:ext uri="{FF2B5EF4-FFF2-40B4-BE49-F238E27FC236}">
                <a16:creationId xmlns:a16="http://schemas.microsoft.com/office/drawing/2014/main" id="{DD072C70-1849-4AFB-A5AD-296B624AAA28}"/>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id="{D3DF5960-AAAC-42DD-B7CE-9DF882A7FED4}"/>
              </a:ext>
            </a:extLst>
          </p:cNvPr>
          <p:cNvSpPr/>
          <p:nvPr/>
        </p:nvSpPr>
        <p:spPr>
          <a:xfrm>
            <a:off x="1346200" y="5003323"/>
            <a:ext cx="10452100" cy="1323439"/>
          </a:xfrm>
          <a:prstGeom prst="rect">
            <a:avLst/>
          </a:prstGeom>
        </p:spPr>
        <p:txBody>
          <a:bodyPr wrap="square">
            <a:spAutoFit/>
          </a:bodyPr>
          <a:lstStyle/>
          <a:p>
            <a:r>
              <a:rPr lang="en-US" sz="2000" dirty="0">
                <a:latin typeface="+mn-lt"/>
              </a:rPr>
              <a:t>When considering sportsmanship, many may first think only of the game participants (athletes and coaches) within the timeframe of the game. </a:t>
            </a:r>
            <a:r>
              <a:rPr lang="en-US" sz="2000" dirty="0">
                <a:latin typeface="+mn-lt"/>
                <a:ea typeface="Calibri" panose="020F0502020204030204" pitchFamily="34" charset="0"/>
              </a:rPr>
              <a:t>Although p</a:t>
            </a:r>
            <a:r>
              <a:rPr lang="en-US" sz="2000" dirty="0">
                <a:latin typeface="+mn-lt"/>
              </a:rPr>
              <a:t>layers and coaches are the most visible in their displays of sportsmanship, proper </a:t>
            </a:r>
            <a:r>
              <a:rPr lang="en-US" sz="2000" dirty="0">
                <a:latin typeface="+mn-lt"/>
                <a:ea typeface="Calibri" panose="020F0502020204030204" pitchFamily="34" charset="0"/>
              </a:rPr>
              <a:t>sportsmanship also includes public address announcers (PlayPic A), bands (PlayPic B) and spectators (PlayPic C).</a:t>
            </a:r>
            <a:endParaRPr lang="en-US" sz="2000" dirty="0">
              <a:latin typeface="+mn-lt"/>
            </a:endParaRPr>
          </a:p>
        </p:txBody>
      </p:sp>
      <p:sp>
        <p:nvSpPr>
          <p:cNvPr id="7" name="TextBox 6">
            <a:extLst>
              <a:ext uri="{FF2B5EF4-FFF2-40B4-BE49-F238E27FC236}">
                <a16:creationId xmlns:a16="http://schemas.microsoft.com/office/drawing/2014/main" id="{963A729B-879C-4662-938C-899083D2FD2A}"/>
              </a:ext>
            </a:extLst>
          </p:cNvPr>
          <p:cNvSpPr txBox="1"/>
          <p:nvPr/>
        </p:nvSpPr>
        <p:spPr>
          <a:xfrm>
            <a:off x="1212850" y="2285573"/>
            <a:ext cx="241300" cy="369332"/>
          </a:xfrm>
          <a:prstGeom prst="rect">
            <a:avLst/>
          </a:prstGeom>
          <a:noFill/>
        </p:spPr>
        <p:txBody>
          <a:bodyPr wrap="square" rtlCol="0">
            <a:spAutoFit/>
          </a:bodyPr>
          <a:lstStyle/>
          <a:p>
            <a:r>
              <a:rPr lang="en-US" b="1" dirty="0">
                <a:solidFill>
                  <a:schemeClr val="tx1">
                    <a:lumMod val="50000"/>
                  </a:schemeClr>
                </a:solidFill>
              </a:rPr>
              <a:t>A</a:t>
            </a:r>
          </a:p>
        </p:txBody>
      </p:sp>
      <p:sp>
        <p:nvSpPr>
          <p:cNvPr id="8" name="TextBox 7">
            <a:extLst>
              <a:ext uri="{FF2B5EF4-FFF2-40B4-BE49-F238E27FC236}">
                <a16:creationId xmlns:a16="http://schemas.microsoft.com/office/drawing/2014/main" id="{6154F10F-0939-4376-AB1E-41870FA87DF1}"/>
              </a:ext>
            </a:extLst>
          </p:cNvPr>
          <p:cNvSpPr txBox="1"/>
          <p:nvPr/>
        </p:nvSpPr>
        <p:spPr>
          <a:xfrm>
            <a:off x="5040858" y="2285573"/>
            <a:ext cx="241300" cy="369332"/>
          </a:xfrm>
          <a:prstGeom prst="rect">
            <a:avLst/>
          </a:prstGeom>
          <a:noFill/>
        </p:spPr>
        <p:txBody>
          <a:bodyPr wrap="square" rtlCol="0">
            <a:spAutoFit/>
          </a:bodyPr>
          <a:lstStyle/>
          <a:p>
            <a:r>
              <a:rPr lang="en-US" b="1" dirty="0">
                <a:solidFill>
                  <a:schemeClr val="tx1">
                    <a:lumMod val="50000"/>
                  </a:schemeClr>
                </a:solidFill>
              </a:rPr>
              <a:t>B</a:t>
            </a:r>
          </a:p>
        </p:txBody>
      </p:sp>
      <p:sp>
        <p:nvSpPr>
          <p:cNvPr id="10" name="TextBox 9">
            <a:extLst>
              <a:ext uri="{FF2B5EF4-FFF2-40B4-BE49-F238E27FC236}">
                <a16:creationId xmlns:a16="http://schemas.microsoft.com/office/drawing/2014/main" id="{8856E475-D750-403D-848E-799606206548}"/>
              </a:ext>
            </a:extLst>
          </p:cNvPr>
          <p:cNvSpPr txBox="1"/>
          <p:nvPr/>
        </p:nvSpPr>
        <p:spPr>
          <a:xfrm>
            <a:off x="9358858" y="2285573"/>
            <a:ext cx="241300" cy="369332"/>
          </a:xfrm>
          <a:prstGeom prst="rect">
            <a:avLst/>
          </a:prstGeom>
          <a:noFill/>
        </p:spPr>
        <p:txBody>
          <a:bodyPr wrap="square" rtlCol="0">
            <a:spAutoFit/>
          </a:bodyPr>
          <a:lstStyle/>
          <a:p>
            <a:r>
              <a:rPr lang="en-US" b="1" dirty="0">
                <a:solidFill>
                  <a:schemeClr val="tx1">
                    <a:lumMod val="50000"/>
                  </a:schemeClr>
                </a:solidFill>
              </a:rPr>
              <a:t>C</a:t>
            </a:r>
          </a:p>
        </p:txBody>
      </p:sp>
    </p:spTree>
    <p:extLst>
      <p:ext uri="{BB962C8B-B14F-4D97-AF65-F5344CB8AC3E}">
        <p14:creationId xmlns:p14="http://schemas.microsoft.com/office/powerpoint/2010/main" val="4276682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E058-DD37-4FEB-A9B0-0467131552AD}"/>
              </a:ext>
            </a:extLst>
          </p:cNvPr>
          <p:cNvSpPr>
            <a:spLocks noGrp="1"/>
          </p:cNvSpPr>
          <p:nvPr>
            <p:ph type="title"/>
          </p:nvPr>
        </p:nvSpPr>
        <p:spPr/>
        <p:txBody>
          <a:bodyPr/>
          <a:lstStyle/>
          <a:p>
            <a:r>
              <a:rPr lang="en-US" dirty="0"/>
              <a:t>INTENTIONAL GROUNDING</a:t>
            </a:r>
          </a:p>
        </p:txBody>
      </p:sp>
      <p:pic>
        <p:nvPicPr>
          <p:cNvPr id="6" name="Content Placeholder 5" descr="A circuit board&#10;&#10;Description automatically generated">
            <a:extLst>
              <a:ext uri="{FF2B5EF4-FFF2-40B4-BE49-F238E27FC236}">
                <a16:creationId xmlns:a16="http://schemas.microsoft.com/office/drawing/2014/main" id="{12903D33-E017-4225-90BD-5B23DAD600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1304" y="1906746"/>
            <a:ext cx="8887968" cy="3474720"/>
          </a:xfrm>
        </p:spPr>
      </p:pic>
      <p:sp>
        <p:nvSpPr>
          <p:cNvPr id="4" name="Footer Placeholder 3">
            <a:extLst>
              <a:ext uri="{FF2B5EF4-FFF2-40B4-BE49-F238E27FC236}">
                <a16:creationId xmlns:a16="http://schemas.microsoft.com/office/drawing/2014/main" id="{EC8A74E8-1DF6-49C2-B2BB-D49A99905862}"/>
              </a:ext>
            </a:extLst>
          </p:cNvPr>
          <p:cNvSpPr>
            <a:spLocks noGrp="1"/>
          </p:cNvSpPr>
          <p:nvPr>
            <p:ph type="ftr" sz="quarter" idx="11"/>
          </p:nvPr>
        </p:nvSpPr>
        <p:spPr/>
        <p:txBody>
          <a:bodyPr/>
          <a:lstStyle/>
          <a:p>
            <a:pPr>
              <a:defRPr/>
            </a:pPr>
            <a:r>
              <a:rPr lang="en-US"/>
              <a:t>www.nfhs.org</a:t>
            </a:r>
          </a:p>
        </p:txBody>
      </p:sp>
      <p:sp>
        <p:nvSpPr>
          <p:cNvPr id="5" name="Rectangle 4">
            <a:extLst>
              <a:ext uri="{FF2B5EF4-FFF2-40B4-BE49-F238E27FC236}">
                <a16:creationId xmlns:a16="http://schemas.microsoft.com/office/drawing/2014/main" id="{3182A595-0C7A-41D4-BC6F-474AD3346D71}"/>
              </a:ext>
            </a:extLst>
          </p:cNvPr>
          <p:cNvSpPr/>
          <p:nvPr/>
        </p:nvSpPr>
        <p:spPr>
          <a:xfrm>
            <a:off x="1389185" y="5325555"/>
            <a:ext cx="10578449" cy="1200329"/>
          </a:xfrm>
          <a:prstGeom prst="rect">
            <a:avLst/>
          </a:prstGeom>
        </p:spPr>
        <p:txBody>
          <a:bodyPr wrap="square">
            <a:spAutoFit/>
          </a:bodyPr>
          <a:lstStyle/>
          <a:p>
            <a:r>
              <a:rPr lang="en-US" dirty="0">
                <a:latin typeface="+mn-lt"/>
              </a:rPr>
              <a:t>Under NFHS rules, unless using the legal exception in Rule 7-5-2e, intentional grounding is a foul whenever a forward pass is thrown to prevent a loss of yardage or to conserve time (PlayPic A)  or to an area not occupied by an eligible receiver (PlayPic B). High school referees need to be aware of these situations and, with the help of the line judge and linesman, make the correct call under NFHS football rules. </a:t>
            </a:r>
          </a:p>
        </p:txBody>
      </p:sp>
      <p:sp>
        <p:nvSpPr>
          <p:cNvPr id="7" name="TextBox 6">
            <a:extLst>
              <a:ext uri="{FF2B5EF4-FFF2-40B4-BE49-F238E27FC236}">
                <a16:creationId xmlns:a16="http://schemas.microsoft.com/office/drawing/2014/main" id="{B3847C9B-98FB-412E-B908-3B190B92C190}"/>
              </a:ext>
            </a:extLst>
          </p:cNvPr>
          <p:cNvSpPr txBox="1"/>
          <p:nvPr/>
        </p:nvSpPr>
        <p:spPr>
          <a:xfrm>
            <a:off x="2450058" y="2222073"/>
            <a:ext cx="241300" cy="369332"/>
          </a:xfrm>
          <a:prstGeom prst="rect">
            <a:avLst/>
          </a:prstGeom>
          <a:noFill/>
        </p:spPr>
        <p:txBody>
          <a:bodyPr wrap="square" rtlCol="0">
            <a:spAutoFit/>
          </a:bodyPr>
          <a:lstStyle/>
          <a:p>
            <a:r>
              <a:rPr lang="en-US" b="1" dirty="0">
                <a:solidFill>
                  <a:schemeClr val="tx1">
                    <a:lumMod val="50000"/>
                  </a:schemeClr>
                </a:solidFill>
              </a:rPr>
              <a:t>A</a:t>
            </a:r>
          </a:p>
        </p:txBody>
      </p:sp>
      <p:sp>
        <p:nvSpPr>
          <p:cNvPr id="8" name="TextBox 7">
            <a:extLst>
              <a:ext uri="{FF2B5EF4-FFF2-40B4-BE49-F238E27FC236}">
                <a16:creationId xmlns:a16="http://schemas.microsoft.com/office/drawing/2014/main" id="{76A71FE9-A449-4285-A0EE-7B26B48DCE21}"/>
              </a:ext>
            </a:extLst>
          </p:cNvPr>
          <p:cNvSpPr txBox="1"/>
          <p:nvPr/>
        </p:nvSpPr>
        <p:spPr>
          <a:xfrm>
            <a:off x="6903509" y="2222073"/>
            <a:ext cx="241300" cy="369332"/>
          </a:xfrm>
          <a:prstGeom prst="rect">
            <a:avLst/>
          </a:prstGeom>
          <a:noFill/>
        </p:spPr>
        <p:txBody>
          <a:bodyPr wrap="square" rtlCol="0">
            <a:spAutoFit/>
          </a:bodyPr>
          <a:lstStyle/>
          <a:p>
            <a:r>
              <a:rPr lang="en-US" b="1" dirty="0">
                <a:solidFill>
                  <a:schemeClr val="tx1">
                    <a:lumMod val="50000"/>
                  </a:schemeClr>
                </a:solidFill>
              </a:rPr>
              <a:t>B</a:t>
            </a:r>
          </a:p>
        </p:txBody>
      </p:sp>
    </p:spTree>
    <p:extLst>
      <p:ext uri="{BB962C8B-B14F-4D97-AF65-F5344CB8AC3E}">
        <p14:creationId xmlns:p14="http://schemas.microsoft.com/office/powerpoint/2010/main" val="1005334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330C-E83E-41CF-A018-35354CA84A42}"/>
              </a:ext>
            </a:extLst>
          </p:cNvPr>
          <p:cNvSpPr>
            <a:spLocks noGrp="1"/>
          </p:cNvSpPr>
          <p:nvPr>
            <p:ph type="title"/>
          </p:nvPr>
        </p:nvSpPr>
        <p:spPr/>
        <p:txBody>
          <a:bodyPr/>
          <a:lstStyle/>
          <a:p>
            <a:r>
              <a:rPr lang="en-US" dirty="0"/>
              <a:t>INELIGIBLE DOWNFIELD</a:t>
            </a:r>
          </a:p>
        </p:txBody>
      </p:sp>
      <p:sp>
        <p:nvSpPr>
          <p:cNvPr id="4" name="Footer Placeholder 3">
            <a:extLst>
              <a:ext uri="{FF2B5EF4-FFF2-40B4-BE49-F238E27FC236}">
                <a16:creationId xmlns:a16="http://schemas.microsoft.com/office/drawing/2014/main" id="{10D4483F-37BF-4C73-BC30-4DF28561EDBF}"/>
              </a:ext>
            </a:extLst>
          </p:cNvPr>
          <p:cNvSpPr>
            <a:spLocks noGrp="1"/>
          </p:cNvSpPr>
          <p:nvPr>
            <p:ph type="ftr" sz="quarter" idx="11"/>
          </p:nvPr>
        </p:nvSpPr>
        <p:spPr/>
        <p:txBody>
          <a:bodyPr/>
          <a:lstStyle/>
          <a:p>
            <a:pPr>
              <a:defRPr/>
            </a:pPr>
            <a:r>
              <a:rPr lang="en-US"/>
              <a:t>www.nfhs.org</a:t>
            </a:r>
          </a:p>
        </p:txBody>
      </p:sp>
      <p:sp>
        <p:nvSpPr>
          <p:cNvPr id="5" name="Rectangle 4">
            <a:extLst>
              <a:ext uri="{FF2B5EF4-FFF2-40B4-BE49-F238E27FC236}">
                <a16:creationId xmlns:a16="http://schemas.microsoft.com/office/drawing/2014/main" id="{0853CBEC-D9B4-445B-9201-652B53710893}"/>
              </a:ext>
            </a:extLst>
          </p:cNvPr>
          <p:cNvSpPr/>
          <p:nvPr/>
        </p:nvSpPr>
        <p:spPr>
          <a:xfrm>
            <a:off x="8705152" y="1973204"/>
            <a:ext cx="3155526" cy="4524315"/>
          </a:xfrm>
          <a:prstGeom prst="rect">
            <a:avLst/>
          </a:prstGeom>
        </p:spPr>
        <p:txBody>
          <a:bodyPr wrap="square">
            <a:spAutoFit/>
          </a:bodyPr>
          <a:lstStyle/>
          <a:p>
            <a:r>
              <a:rPr lang="en-US" dirty="0">
                <a:latin typeface="+mn-lt"/>
              </a:rPr>
              <a:t>Ineligible A players may not advance beyond the expanded neutral zone on a legal forward pass play before a legal forward pass that crosses the neutral zone is in flight. The neutral zone expands two yards behind the defensive line of scrimmage following the snap. When identifying A players who are illegally downfield it is important to make sure that the A player is clearly beyond the expanded neutral zone (2 yards) at the moment that the pass occurs. </a:t>
            </a:r>
          </a:p>
        </p:txBody>
      </p:sp>
      <p:pic>
        <p:nvPicPr>
          <p:cNvPr id="9" name="Picture 8" descr="A screenshot of a video game&#10;&#10;Description automatically generated">
            <a:extLst>
              <a:ext uri="{FF2B5EF4-FFF2-40B4-BE49-F238E27FC236}">
                <a16:creationId xmlns:a16="http://schemas.microsoft.com/office/drawing/2014/main" id="{3DBDAB40-7CCE-4691-A993-508E4636C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470" y="2042943"/>
            <a:ext cx="6786880" cy="4440230"/>
          </a:xfrm>
          <a:prstGeom prst="rect">
            <a:avLst/>
          </a:prstGeom>
        </p:spPr>
      </p:pic>
    </p:spTree>
    <p:extLst>
      <p:ext uri="{BB962C8B-B14F-4D97-AF65-F5344CB8AC3E}">
        <p14:creationId xmlns:p14="http://schemas.microsoft.com/office/powerpoint/2010/main" val="4171328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2A34-A79F-4F2D-BA26-E45389494B10}"/>
              </a:ext>
            </a:extLst>
          </p:cNvPr>
          <p:cNvSpPr>
            <a:spLocks noGrp="1"/>
          </p:cNvSpPr>
          <p:nvPr>
            <p:ph type="title"/>
          </p:nvPr>
        </p:nvSpPr>
        <p:spPr/>
        <p:txBody>
          <a:bodyPr/>
          <a:lstStyle/>
          <a:p>
            <a:r>
              <a:rPr lang="en-US" dirty="0"/>
              <a:t>LINE OF SCRIMMAGE FORMATION</a:t>
            </a:r>
          </a:p>
        </p:txBody>
      </p:sp>
      <p:sp>
        <p:nvSpPr>
          <p:cNvPr id="4" name="Footer Placeholder 3">
            <a:extLst>
              <a:ext uri="{FF2B5EF4-FFF2-40B4-BE49-F238E27FC236}">
                <a16:creationId xmlns:a16="http://schemas.microsoft.com/office/drawing/2014/main" id="{92A6F655-9601-43B6-979E-B8166E42BDC9}"/>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id="{B6595357-182F-4CF0-89E8-D7F48367ACCE}"/>
              </a:ext>
            </a:extLst>
          </p:cNvPr>
          <p:cNvSpPr/>
          <p:nvPr/>
        </p:nvSpPr>
        <p:spPr>
          <a:xfrm>
            <a:off x="6896100" y="2077057"/>
            <a:ext cx="5008034" cy="3259097"/>
          </a:xfrm>
          <a:prstGeom prst="rect">
            <a:avLst/>
          </a:prstGeom>
        </p:spPr>
        <p:txBody>
          <a:bodyPr wrap="square">
            <a:spAutoFit/>
          </a:bodyPr>
          <a:lstStyle/>
          <a:p>
            <a:pPr marL="0" marR="0">
              <a:lnSpc>
                <a:spcPct val="115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Only one player may not be on the line but still penetrate the vertical plane through the waistline of his nearest teammate who is on the line. This player (A) must be in position to receive a hand-to-hand snap, but does not have to actually receive it. By rule, he is the only player allowed to be positioned in “</a:t>
            </a:r>
            <a:r>
              <a:rPr lang="en-US">
                <a:latin typeface="Calibri" panose="020F0502020204030204" pitchFamily="34" charset="0"/>
                <a:ea typeface="Times New Roman" panose="02020603050405020304" pitchFamily="18" charset="0"/>
                <a:cs typeface="Times New Roman" panose="02020603050405020304" pitchFamily="18" charset="0"/>
              </a:rPr>
              <a:t>no man’s </a:t>
            </a:r>
            <a:r>
              <a:rPr lang="en-US" dirty="0">
                <a:latin typeface="Calibri" panose="020F0502020204030204" pitchFamily="34" charset="0"/>
                <a:ea typeface="Times New Roman" panose="02020603050405020304" pitchFamily="18" charset="0"/>
                <a:cs typeface="Times New Roman" panose="02020603050405020304" pitchFamily="18" charset="0"/>
              </a:rPr>
              <a:t>land” at the snap. All other players not on the line must be clearly positioned as backs. The player marked (B) is in an illegal position.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screenshot, drawing&#10;&#10;Description automatically generated">
            <a:extLst>
              <a:ext uri="{FF2B5EF4-FFF2-40B4-BE49-F238E27FC236}">
                <a16:creationId xmlns:a16="http://schemas.microsoft.com/office/drawing/2014/main" id="{F8FAA67A-27F0-4723-B2D3-BD7F6A0EF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23" y="2020315"/>
            <a:ext cx="5272763" cy="4312221"/>
          </a:xfrm>
          <a:prstGeom prst="rect">
            <a:avLst/>
          </a:prstGeom>
        </p:spPr>
      </p:pic>
      <p:sp>
        <p:nvSpPr>
          <p:cNvPr id="6" name="TextBox 5">
            <a:extLst>
              <a:ext uri="{FF2B5EF4-FFF2-40B4-BE49-F238E27FC236}">
                <a16:creationId xmlns:a16="http://schemas.microsoft.com/office/drawing/2014/main" id="{E125805D-8C81-45C1-86D7-B756B7A47733}"/>
              </a:ext>
            </a:extLst>
          </p:cNvPr>
          <p:cNvSpPr txBox="1"/>
          <p:nvPr/>
        </p:nvSpPr>
        <p:spPr>
          <a:xfrm>
            <a:off x="4596358" y="2516713"/>
            <a:ext cx="241300" cy="369332"/>
          </a:xfrm>
          <a:prstGeom prst="rect">
            <a:avLst/>
          </a:prstGeom>
          <a:noFill/>
        </p:spPr>
        <p:txBody>
          <a:bodyPr wrap="square" rtlCol="0">
            <a:spAutoFit/>
          </a:bodyPr>
          <a:lstStyle/>
          <a:p>
            <a:r>
              <a:rPr lang="en-US" b="1" dirty="0">
                <a:solidFill>
                  <a:schemeClr val="tx1">
                    <a:lumMod val="50000"/>
                  </a:schemeClr>
                </a:solidFill>
              </a:rPr>
              <a:t>A</a:t>
            </a:r>
          </a:p>
        </p:txBody>
      </p:sp>
      <p:sp>
        <p:nvSpPr>
          <p:cNvPr id="7" name="TextBox 6">
            <a:extLst>
              <a:ext uri="{FF2B5EF4-FFF2-40B4-BE49-F238E27FC236}">
                <a16:creationId xmlns:a16="http://schemas.microsoft.com/office/drawing/2014/main" id="{C86966B1-8802-412C-88E8-1B21E0FC47D4}"/>
              </a:ext>
            </a:extLst>
          </p:cNvPr>
          <p:cNvSpPr txBox="1"/>
          <p:nvPr/>
        </p:nvSpPr>
        <p:spPr>
          <a:xfrm>
            <a:off x="5181828" y="4250263"/>
            <a:ext cx="241300" cy="369332"/>
          </a:xfrm>
          <a:prstGeom prst="rect">
            <a:avLst/>
          </a:prstGeom>
          <a:noFill/>
        </p:spPr>
        <p:txBody>
          <a:bodyPr wrap="square" rtlCol="0">
            <a:spAutoFit/>
          </a:bodyPr>
          <a:lstStyle/>
          <a:p>
            <a:r>
              <a:rPr lang="en-US" b="1" dirty="0">
                <a:solidFill>
                  <a:schemeClr val="tx1">
                    <a:lumMod val="50000"/>
                  </a:schemeClr>
                </a:solidFill>
              </a:rPr>
              <a:t>B</a:t>
            </a:r>
          </a:p>
        </p:txBody>
      </p:sp>
    </p:spTree>
    <p:extLst>
      <p:ext uri="{BB962C8B-B14F-4D97-AF65-F5344CB8AC3E}">
        <p14:creationId xmlns:p14="http://schemas.microsoft.com/office/powerpoint/2010/main" val="387713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7F82-291C-49D5-BAD3-28826A6D4D55}"/>
              </a:ext>
            </a:extLst>
          </p:cNvPr>
          <p:cNvSpPr>
            <a:spLocks noGrp="1"/>
          </p:cNvSpPr>
          <p:nvPr>
            <p:ph type="title"/>
          </p:nvPr>
        </p:nvSpPr>
        <p:spPr/>
        <p:txBody>
          <a:bodyPr/>
          <a:lstStyle/>
          <a:p>
            <a:r>
              <a:rPr lang="en-US" dirty="0"/>
              <a:t>2020-2021 </a:t>
            </a:r>
            <a:r>
              <a:rPr lang="en-US" dirty="0" err="1"/>
              <a:t>nfhs</a:t>
            </a:r>
            <a:br>
              <a:rPr lang="en-US" dirty="0"/>
            </a:br>
            <a:r>
              <a:rPr lang="en-US" dirty="0"/>
              <a:t>football game officials manual</a:t>
            </a:r>
          </a:p>
        </p:txBody>
      </p:sp>
      <p:sp>
        <p:nvSpPr>
          <p:cNvPr id="3" name="Text Placeholder 2">
            <a:extLst>
              <a:ext uri="{FF2B5EF4-FFF2-40B4-BE49-F238E27FC236}">
                <a16:creationId xmlns:a16="http://schemas.microsoft.com/office/drawing/2014/main" id="{97DE54D0-1855-4B0F-94DB-DD46DEA7F5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5728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055BDA-6C46-4D65-A609-88DA3EC37F3A}"/>
              </a:ext>
            </a:extLst>
          </p:cNvPr>
          <p:cNvSpPr>
            <a:spLocks noGrp="1"/>
          </p:cNvSpPr>
          <p:nvPr>
            <p:ph type="title"/>
          </p:nvPr>
        </p:nvSpPr>
        <p:spPr/>
        <p:txBody>
          <a:bodyPr/>
          <a:lstStyle/>
          <a:p>
            <a:r>
              <a:rPr lang="en-US" dirty="0"/>
              <a:t>2020-2021 </a:t>
            </a:r>
            <a:r>
              <a:rPr lang="en-US" dirty="0" err="1"/>
              <a:t>Nfhs</a:t>
            </a:r>
            <a:r>
              <a:rPr lang="en-US" dirty="0"/>
              <a:t> football </a:t>
            </a:r>
            <a:br>
              <a:rPr lang="en-US" dirty="0"/>
            </a:br>
            <a:r>
              <a:rPr lang="en-US" dirty="0"/>
              <a:t>game officials manual REMINDERS</a:t>
            </a:r>
          </a:p>
        </p:txBody>
      </p:sp>
      <p:sp>
        <p:nvSpPr>
          <p:cNvPr id="6" name="Content Placeholder 5">
            <a:extLst>
              <a:ext uri="{FF2B5EF4-FFF2-40B4-BE49-F238E27FC236}">
                <a16:creationId xmlns:a16="http://schemas.microsoft.com/office/drawing/2014/main" id="{0FD7226A-084D-4258-B9B4-894D911B268B}"/>
              </a:ext>
            </a:extLst>
          </p:cNvPr>
          <p:cNvSpPr>
            <a:spLocks noGrp="1"/>
          </p:cNvSpPr>
          <p:nvPr>
            <p:ph idx="1"/>
          </p:nvPr>
        </p:nvSpPr>
        <p:spPr>
          <a:xfrm>
            <a:off x="1336431" y="2333624"/>
            <a:ext cx="10631203" cy="4338637"/>
          </a:xfrm>
        </p:spPr>
        <p:txBody>
          <a:bodyPr/>
          <a:lstStyle/>
          <a:p>
            <a:pPr lvl="0" eaLnBrk="0" hangingPunct="0"/>
            <a:r>
              <a:rPr lang="en-US" altLang="en-US" sz="2400" dirty="0">
                <a:solidFill>
                  <a:srgbClr val="414B56"/>
                </a:solidFill>
              </a:rPr>
              <a:t>2020 is a print year for the NFHS Football Game Officials Manual.</a:t>
            </a:r>
            <a:endParaRPr lang="en-US" altLang="en-US" sz="2400" dirty="0">
              <a:solidFill>
                <a:srgbClr val="414B56"/>
              </a:solidFill>
              <a:ea typeface="Calibri" panose="020F0502020204030204" pitchFamily="34" charset="0"/>
              <a:cs typeface="Calibri" panose="020F0502020204030204" pitchFamily="34" charset="0"/>
            </a:endParaRPr>
          </a:p>
          <a:p>
            <a:pPr lvl="0" eaLnBrk="0" hangingPunct="0"/>
            <a:endParaRPr lang="en-US" altLang="en-US" sz="2400" dirty="0">
              <a:solidFill>
                <a:srgbClr val="414B56"/>
              </a:solidFill>
              <a:cs typeface="Calibri" panose="020F0502020204030204" pitchFamily="34" charset="0"/>
            </a:endParaRPr>
          </a:p>
          <a:p>
            <a:pPr lvl="0" eaLnBrk="0" hangingPunct="0"/>
            <a:r>
              <a:rPr lang="en-US" altLang="en-US" sz="2400" dirty="0">
                <a:solidFill>
                  <a:srgbClr val="414B56"/>
                </a:solidFill>
                <a:cs typeface="Calibri" panose="020F0502020204030204" pitchFamily="34" charset="0"/>
              </a:rPr>
              <a:t>2020-2021 Game Officials Manual Points of Emphasis (See pages 91-93  of the 2020-2021 NFHS Football Game Officials Manual):</a:t>
            </a:r>
          </a:p>
          <a:p>
            <a:pPr marL="0" lvl="0" indent="0" eaLnBrk="0" hangingPunct="0">
              <a:buNone/>
            </a:pPr>
            <a:r>
              <a:rPr lang="en-US" altLang="en-US" sz="2400" dirty="0">
                <a:solidFill>
                  <a:srgbClr val="414B56"/>
                </a:solidFill>
                <a:cs typeface="Calibri" panose="020F0502020204030204" pitchFamily="34" charset="0"/>
              </a:rPr>
              <a:t>	1.  Clock Management Communication</a:t>
            </a:r>
          </a:p>
          <a:p>
            <a:pPr marL="0" lvl="0" indent="0" eaLnBrk="0" hangingPunct="0">
              <a:buNone/>
            </a:pPr>
            <a:r>
              <a:rPr lang="en-US" altLang="en-US" sz="2400" dirty="0">
                <a:solidFill>
                  <a:srgbClr val="414B56"/>
                </a:solidFill>
                <a:cs typeface="Calibri" panose="020F0502020204030204" pitchFamily="34" charset="0"/>
              </a:rPr>
              <a:t>	2.  Respectful Communication Between Coaches and Game Officials</a:t>
            </a:r>
          </a:p>
          <a:p>
            <a:pPr marL="0" lvl="0" indent="0" eaLnBrk="0" hangingPunct="0">
              <a:buNone/>
            </a:pPr>
            <a:r>
              <a:rPr lang="en-US" altLang="en-US" sz="2400" dirty="0">
                <a:solidFill>
                  <a:srgbClr val="414B56"/>
                </a:solidFill>
                <a:cs typeface="Calibri" panose="020F0502020204030204" pitchFamily="34" charset="0"/>
              </a:rPr>
              <a:t>	3.  Preventing Inequities Due to Illegal Substitution and/or Illegal Formation</a:t>
            </a:r>
          </a:p>
          <a:p>
            <a:pPr marL="0" lvl="0" indent="0" eaLnBrk="0" hangingPunct="0">
              <a:buNone/>
            </a:pPr>
            <a:r>
              <a:rPr lang="en-US" altLang="en-US" sz="2400" dirty="0">
                <a:solidFill>
                  <a:srgbClr val="414B56"/>
                </a:solidFill>
                <a:cs typeface="Calibri" panose="020F0502020204030204" pitchFamily="34" charset="0"/>
              </a:rPr>
              <a:t>	4.  Responsibility for Minimizing Risk in the Game</a:t>
            </a:r>
          </a:p>
          <a:p>
            <a:pPr marL="0" lvl="0" indent="0" eaLnBrk="0" hangingPunct="0">
              <a:buNone/>
            </a:pPr>
            <a:endParaRPr lang="en-US" altLang="en-US" sz="1400" dirty="0">
              <a:solidFill>
                <a:srgbClr val="414B56"/>
              </a:solidFill>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0CE001C0-E10C-46BF-81E9-E3EE0BE8793D}"/>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id="{CD15C5BD-742C-4276-BF77-65F5F2565EF4}"/>
              </a:ext>
            </a:extLst>
          </p:cNvPr>
          <p:cNvSpPr txBox="1"/>
          <p:nvPr/>
        </p:nvSpPr>
        <p:spPr>
          <a:xfrm>
            <a:off x="1600200" y="26749"/>
            <a:ext cx="3168650" cy="369332"/>
          </a:xfrm>
          <a:prstGeom prst="rect">
            <a:avLst/>
          </a:prstGeom>
          <a:noFill/>
        </p:spPr>
        <p:txBody>
          <a:bodyPr wrap="square" rtlCol="0">
            <a:spAutoFit/>
          </a:bodyPr>
          <a:lstStyle/>
          <a:p>
            <a:r>
              <a:rPr lang="en-US" dirty="0">
                <a:solidFill>
                  <a:schemeClr val="bg1"/>
                </a:solidFill>
              </a:rPr>
              <a:t>Game Officials Manual</a:t>
            </a:r>
          </a:p>
        </p:txBody>
      </p:sp>
    </p:spTree>
    <p:extLst>
      <p:ext uri="{BB962C8B-B14F-4D97-AF65-F5344CB8AC3E}">
        <p14:creationId xmlns:p14="http://schemas.microsoft.com/office/powerpoint/2010/main" val="2985916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055BDA-6C46-4D65-A609-88DA3EC37F3A}"/>
              </a:ext>
            </a:extLst>
          </p:cNvPr>
          <p:cNvSpPr>
            <a:spLocks noGrp="1"/>
          </p:cNvSpPr>
          <p:nvPr>
            <p:ph type="title"/>
          </p:nvPr>
        </p:nvSpPr>
        <p:spPr/>
        <p:txBody>
          <a:bodyPr/>
          <a:lstStyle/>
          <a:p>
            <a:r>
              <a:rPr lang="en-US" dirty="0"/>
              <a:t>2020-2021 </a:t>
            </a:r>
            <a:r>
              <a:rPr lang="en-US" dirty="0" err="1"/>
              <a:t>Nfhs</a:t>
            </a:r>
            <a:r>
              <a:rPr lang="en-US" dirty="0"/>
              <a:t> football </a:t>
            </a:r>
            <a:br>
              <a:rPr lang="en-US" dirty="0"/>
            </a:br>
            <a:r>
              <a:rPr lang="en-US" dirty="0"/>
              <a:t>game officials manual REMINDERS</a:t>
            </a:r>
          </a:p>
        </p:txBody>
      </p:sp>
      <p:sp>
        <p:nvSpPr>
          <p:cNvPr id="6" name="Content Placeholder 5">
            <a:extLst>
              <a:ext uri="{FF2B5EF4-FFF2-40B4-BE49-F238E27FC236}">
                <a16:creationId xmlns:a16="http://schemas.microsoft.com/office/drawing/2014/main" id="{0FD7226A-084D-4258-B9B4-894D911B268B}"/>
              </a:ext>
            </a:extLst>
          </p:cNvPr>
          <p:cNvSpPr>
            <a:spLocks noGrp="1"/>
          </p:cNvSpPr>
          <p:nvPr>
            <p:ph idx="1"/>
          </p:nvPr>
        </p:nvSpPr>
        <p:spPr>
          <a:xfrm>
            <a:off x="984739" y="1677620"/>
            <a:ext cx="11004062" cy="4794249"/>
          </a:xfrm>
        </p:spPr>
        <p:txBody>
          <a:bodyPr/>
          <a:lstStyle/>
          <a:p>
            <a:pPr marL="0" lvl="0" indent="0" eaLnBrk="0" hangingPunct="0">
              <a:buNone/>
            </a:pPr>
            <a:endParaRPr lang="en-US" altLang="en-US" sz="1400" dirty="0">
              <a:solidFill>
                <a:srgbClr val="414B56"/>
              </a:solidFill>
              <a:cs typeface="Calibri" panose="020F0502020204030204" pitchFamily="34" charset="0"/>
            </a:endParaRPr>
          </a:p>
          <a:p>
            <a:pPr lvl="0" eaLnBrk="0" hangingPunct="0"/>
            <a:r>
              <a:rPr lang="en-US" altLang="en-US" sz="2400" dirty="0">
                <a:solidFill>
                  <a:srgbClr val="414B56"/>
                </a:solidFill>
                <a:cs typeface="Calibri" panose="020F0502020204030204" pitchFamily="34" charset="0"/>
              </a:rPr>
              <a:t>The Game Officials Manual Committee added and/or updated the following items for 2020-2021:</a:t>
            </a:r>
          </a:p>
          <a:p>
            <a:pPr marL="0" lvl="0" indent="0" eaLnBrk="0" hangingPunct="0">
              <a:buNone/>
            </a:pPr>
            <a:r>
              <a:rPr lang="en-US" altLang="en-US" sz="2400" dirty="0">
                <a:solidFill>
                  <a:srgbClr val="414B56"/>
                </a:solidFill>
                <a:cs typeface="Calibri" panose="020F0502020204030204" pitchFamily="34" charset="0"/>
              </a:rPr>
              <a:t>	1.  Added new NFHS General Instructions for Football Game and Play Clock 	      Operators.</a:t>
            </a:r>
          </a:p>
          <a:p>
            <a:pPr marL="0" lvl="0" indent="0" eaLnBrk="0" hangingPunct="0">
              <a:buNone/>
            </a:pPr>
            <a:r>
              <a:rPr lang="en-US" altLang="en-US" sz="2400" dirty="0">
                <a:solidFill>
                  <a:srgbClr val="414B56"/>
                </a:solidFill>
                <a:cs typeface="Calibri" panose="020F0502020204030204" pitchFamily="34" charset="0"/>
              </a:rPr>
              <a:t>	2.  Changed NFHS Official Signal 23 to Disconcerting Act in the signal chart.</a:t>
            </a:r>
            <a:endParaRPr lang="en-US" altLang="en-US" sz="2400" dirty="0">
              <a:solidFill>
                <a:srgbClr val="414B56"/>
              </a:solidFill>
            </a:endParaRPr>
          </a:p>
          <a:p>
            <a:pPr marL="0" indent="0">
              <a:buNone/>
            </a:pPr>
            <a:r>
              <a:rPr lang="en-US" dirty="0"/>
              <a:t>	</a:t>
            </a:r>
            <a:r>
              <a:rPr lang="en-US" sz="2400" dirty="0"/>
              <a:t>3.  Updated the Pregame Conference Responsibilities for the Crew.</a:t>
            </a:r>
          </a:p>
          <a:p>
            <a:pPr marL="0" indent="0">
              <a:buNone/>
            </a:pPr>
            <a:r>
              <a:rPr lang="en-US" sz="2400" dirty="0"/>
              <a:t>             4.  Game officials’ uniforms updated.</a:t>
            </a:r>
          </a:p>
          <a:p>
            <a:pPr marL="0" indent="0">
              <a:buNone/>
            </a:pPr>
            <a:r>
              <a:rPr lang="en-US" sz="2400" dirty="0"/>
              <a:t>	5.  Strongly recommend that Line-to-Gain Crews be adults.</a:t>
            </a:r>
          </a:p>
          <a:p>
            <a:pPr marL="0" indent="0">
              <a:buNone/>
            </a:pPr>
            <a:r>
              <a:rPr lang="en-US" sz="2400" dirty="0"/>
              <a:t>	6.  The referee should have the ball marked ready for play in three to five   </a:t>
            </a:r>
          </a:p>
          <a:p>
            <a:pPr marL="0" indent="0">
              <a:buNone/>
            </a:pPr>
            <a:r>
              <a:rPr lang="en-US" sz="2400" dirty="0"/>
              <a:t>                   seconds following the placement of the ball.</a:t>
            </a:r>
          </a:p>
          <a:p>
            <a:pPr marL="0" indent="0">
              <a:buNone/>
            </a:pPr>
            <a:r>
              <a:rPr lang="en-US" sz="2400" dirty="0"/>
              <a:t> 	7.   In five-person officiating crews, the line judge will now time the 	      	      game if a visible game clock is not available.</a:t>
            </a:r>
          </a:p>
        </p:txBody>
      </p:sp>
      <p:sp>
        <p:nvSpPr>
          <p:cNvPr id="4" name="Footer Placeholder 3">
            <a:extLst>
              <a:ext uri="{FF2B5EF4-FFF2-40B4-BE49-F238E27FC236}">
                <a16:creationId xmlns:a16="http://schemas.microsoft.com/office/drawing/2014/main" id="{0CE001C0-E10C-46BF-81E9-E3EE0BE8793D}"/>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id="{CD15C5BD-742C-4276-BF77-65F5F2565EF4}"/>
              </a:ext>
            </a:extLst>
          </p:cNvPr>
          <p:cNvSpPr txBox="1"/>
          <p:nvPr/>
        </p:nvSpPr>
        <p:spPr>
          <a:xfrm>
            <a:off x="1600200" y="26749"/>
            <a:ext cx="3168650" cy="369332"/>
          </a:xfrm>
          <a:prstGeom prst="rect">
            <a:avLst/>
          </a:prstGeom>
          <a:noFill/>
        </p:spPr>
        <p:txBody>
          <a:bodyPr wrap="square" rtlCol="0">
            <a:spAutoFit/>
          </a:bodyPr>
          <a:lstStyle/>
          <a:p>
            <a:r>
              <a:rPr lang="en-US" dirty="0">
                <a:solidFill>
                  <a:schemeClr val="bg1"/>
                </a:solidFill>
              </a:rPr>
              <a:t>Game Officials Manual</a:t>
            </a:r>
          </a:p>
        </p:txBody>
      </p:sp>
    </p:spTree>
    <p:extLst>
      <p:ext uri="{BB962C8B-B14F-4D97-AF65-F5344CB8AC3E}">
        <p14:creationId xmlns:p14="http://schemas.microsoft.com/office/powerpoint/2010/main" val="3466173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055BDA-6C46-4D65-A609-88DA3EC37F3A}"/>
              </a:ext>
            </a:extLst>
          </p:cNvPr>
          <p:cNvSpPr>
            <a:spLocks noGrp="1"/>
          </p:cNvSpPr>
          <p:nvPr>
            <p:ph type="title"/>
          </p:nvPr>
        </p:nvSpPr>
        <p:spPr/>
        <p:txBody>
          <a:bodyPr/>
          <a:lstStyle/>
          <a:p>
            <a:r>
              <a:rPr lang="en-US" dirty="0"/>
              <a:t>Reset Play Clock-Signal 17 (NEW) </a:t>
            </a:r>
            <a:br>
              <a:rPr lang="en-US" dirty="0"/>
            </a:br>
            <a:r>
              <a:rPr lang="en-US" dirty="0"/>
              <a:t>NFHS Official Football Signals</a:t>
            </a:r>
          </a:p>
        </p:txBody>
      </p:sp>
      <p:sp>
        <p:nvSpPr>
          <p:cNvPr id="4" name="Footer Placeholder 3">
            <a:extLst>
              <a:ext uri="{FF2B5EF4-FFF2-40B4-BE49-F238E27FC236}">
                <a16:creationId xmlns:a16="http://schemas.microsoft.com/office/drawing/2014/main" id="{0CE001C0-E10C-46BF-81E9-E3EE0BE8793D}"/>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id="{CD15C5BD-742C-4276-BF77-65F5F2565EF4}"/>
              </a:ext>
            </a:extLst>
          </p:cNvPr>
          <p:cNvSpPr txBox="1"/>
          <p:nvPr/>
        </p:nvSpPr>
        <p:spPr>
          <a:xfrm>
            <a:off x="1600200" y="26749"/>
            <a:ext cx="3168650" cy="369332"/>
          </a:xfrm>
          <a:prstGeom prst="rect">
            <a:avLst/>
          </a:prstGeom>
          <a:noFill/>
        </p:spPr>
        <p:txBody>
          <a:bodyPr wrap="square" rtlCol="0">
            <a:spAutoFit/>
          </a:bodyPr>
          <a:lstStyle/>
          <a:p>
            <a:r>
              <a:rPr lang="en-US" dirty="0">
                <a:solidFill>
                  <a:schemeClr val="bg1"/>
                </a:solidFill>
              </a:rPr>
              <a:t>Game Officials Manual</a:t>
            </a:r>
          </a:p>
        </p:txBody>
      </p:sp>
      <p:pic>
        <p:nvPicPr>
          <p:cNvPr id="8" name="Picture 7" descr="A picture containing shirt&#10;&#10;Description automatically generated">
            <a:extLst>
              <a:ext uri="{FF2B5EF4-FFF2-40B4-BE49-F238E27FC236}">
                <a16:creationId xmlns:a16="http://schemas.microsoft.com/office/drawing/2014/main" id="{581CE4E1-BF2D-4A5C-854E-F2CE780AD5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3" t="4480" r="7819" b="5406"/>
          <a:stretch/>
        </p:blipFill>
        <p:spPr>
          <a:xfrm>
            <a:off x="4609513" y="1991359"/>
            <a:ext cx="2718504" cy="4341178"/>
          </a:xfrm>
          <a:prstGeom prst="rect">
            <a:avLst/>
          </a:prstGeom>
        </p:spPr>
      </p:pic>
    </p:spTree>
    <p:extLst>
      <p:ext uri="{BB962C8B-B14F-4D97-AF65-F5344CB8AC3E}">
        <p14:creationId xmlns:p14="http://schemas.microsoft.com/office/powerpoint/2010/main" val="389828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0B6A-8133-4D2E-B953-84D66CFA61DA}"/>
              </a:ext>
            </a:extLst>
          </p:cNvPr>
          <p:cNvSpPr>
            <a:spLocks noGrp="1"/>
          </p:cNvSpPr>
          <p:nvPr>
            <p:ph type="title"/>
          </p:nvPr>
        </p:nvSpPr>
        <p:spPr/>
        <p:txBody>
          <a:bodyPr/>
          <a:lstStyle/>
          <a:p>
            <a:r>
              <a:rPr lang="en-US" dirty="0"/>
              <a:t>2020-21 NFHS</a:t>
            </a:r>
            <a:br>
              <a:rPr lang="en-US" dirty="0"/>
            </a:br>
            <a:r>
              <a:rPr lang="en-US" dirty="0"/>
              <a:t>football information</a:t>
            </a:r>
          </a:p>
        </p:txBody>
      </p:sp>
      <p:sp>
        <p:nvSpPr>
          <p:cNvPr id="3" name="Text Placeholder 2">
            <a:extLst>
              <a:ext uri="{FF2B5EF4-FFF2-40B4-BE49-F238E27FC236}">
                <a16:creationId xmlns:a16="http://schemas.microsoft.com/office/drawing/2014/main" id="{8FE36AF5-5CE6-4E9C-8E87-B5E6A935650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0853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419F-0220-485C-BB65-11EEBBF3332F}"/>
              </a:ext>
            </a:extLst>
          </p:cNvPr>
          <p:cNvSpPr>
            <a:spLocks noGrp="1"/>
          </p:cNvSpPr>
          <p:nvPr>
            <p:ph type="title"/>
          </p:nvPr>
        </p:nvSpPr>
        <p:spPr/>
        <p:txBody>
          <a:bodyPr/>
          <a:lstStyle/>
          <a:p>
            <a:r>
              <a:rPr lang="en-US" dirty="0"/>
              <a:t>2021 </a:t>
            </a:r>
            <a:r>
              <a:rPr lang="en-US" dirty="0" err="1"/>
              <a:t>nfhs</a:t>
            </a:r>
            <a:r>
              <a:rPr lang="en-US" dirty="0"/>
              <a:t> football rule change </a:t>
            </a:r>
            <a:br>
              <a:rPr lang="en-US" dirty="0"/>
            </a:br>
            <a:r>
              <a:rPr lang="en-US" dirty="0"/>
              <a:t>proposal online form</a:t>
            </a:r>
          </a:p>
        </p:txBody>
      </p:sp>
      <p:sp>
        <p:nvSpPr>
          <p:cNvPr id="3" name="Content Placeholder 2">
            <a:extLst>
              <a:ext uri="{FF2B5EF4-FFF2-40B4-BE49-F238E27FC236}">
                <a16:creationId xmlns:a16="http://schemas.microsoft.com/office/drawing/2014/main" id="{76CDAD6F-1488-4DB9-9EBD-2F37E9151484}"/>
              </a:ext>
            </a:extLst>
          </p:cNvPr>
          <p:cNvSpPr>
            <a:spLocks noGrp="1"/>
          </p:cNvSpPr>
          <p:nvPr>
            <p:ph idx="1"/>
          </p:nvPr>
        </p:nvSpPr>
        <p:spPr>
          <a:xfrm>
            <a:off x="1940985" y="1989139"/>
            <a:ext cx="3937301" cy="4338637"/>
          </a:xfrm>
        </p:spPr>
        <p:txBody>
          <a:bodyPr/>
          <a:lstStyle/>
          <a:p>
            <a:pPr lvl="0" algn="ctr" eaLnBrk="0" hangingPunct="0">
              <a:spcBef>
                <a:spcPct val="50000"/>
              </a:spcBef>
              <a:buNone/>
              <a:defRPr/>
            </a:pPr>
            <a:r>
              <a:rPr lang="en-US" sz="3600" b="1" u="sng" dirty="0">
                <a:solidFill>
                  <a:srgbClr val="FF0000"/>
                </a:solidFill>
                <a:effectLst>
                  <a:outerShdw blurRad="38100" dist="38100" dir="2700000" algn="tl">
                    <a:srgbClr val="000000">
                      <a:alpha val="43137"/>
                    </a:srgbClr>
                  </a:outerShdw>
                </a:effectLst>
                <a:ea typeface="ＭＳ Ｐゴシック" pitchFamily="34" charset="-128"/>
              </a:rPr>
              <a:t>Due:</a:t>
            </a:r>
            <a:r>
              <a:rPr lang="en-US" sz="3600" b="1" dirty="0">
                <a:solidFill>
                  <a:srgbClr val="FF0000"/>
                </a:solidFill>
                <a:effectLst>
                  <a:outerShdw blurRad="38100" dist="38100" dir="2700000" algn="tl">
                    <a:srgbClr val="000000">
                      <a:alpha val="43137"/>
                    </a:srgbClr>
                  </a:outerShdw>
                </a:effectLst>
                <a:ea typeface="ＭＳ Ｐゴシック" pitchFamily="34" charset="-128"/>
              </a:rPr>
              <a:t>  </a:t>
            </a:r>
          </a:p>
          <a:p>
            <a:pPr lvl="0" algn="ctr" eaLnBrk="0" hangingPunct="0">
              <a:spcBef>
                <a:spcPct val="50000"/>
              </a:spcBef>
              <a:buNone/>
              <a:defRPr/>
            </a:pPr>
            <a:r>
              <a:rPr lang="en-US" sz="3200" b="1" dirty="0">
                <a:solidFill>
                  <a:srgbClr val="FF0000"/>
                </a:solidFill>
                <a:effectLst>
                  <a:outerShdw blurRad="38100" dist="38100" dir="2700000" algn="tl">
                    <a:srgbClr val="000000">
                      <a:alpha val="43137"/>
                    </a:srgbClr>
                  </a:outerShdw>
                </a:effectLst>
                <a:ea typeface="ＭＳ Ｐゴシック" pitchFamily="34" charset="-128"/>
              </a:rPr>
              <a:t>November 1, 2020</a:t>
            </a:r>
          </a:p>
          <a:p>
            <a:pPr lvl="0" algn="ctr" eaLnBrk="0" hangingPunct="0">
              <a:spcBef>
                <a:spcPct val="50000"/>
              </a:spcBef>
              <a:buNone/>
              <a:defRPr/>
            </a:pPr>
            <a:endParaRPr lang="en-US" sz="3200" b="1" baseline="30000" dirty="0">
              <a:solidFill>
                <a:srgbClr val="FF0000"/>
              </a:solidFill>
              <a:effectLst>
                <a:outerShdw blurRad="38100" dist="38100" dir="2700000" algn="tl">
                  <a:srgbClr val="000000">
                    <a:alpha val="43137"/>
                  </a:srgbClr>
                </a:outerShdw>
              </a:effectLst>
              <a:ea typeface="ＭＳ Ｐゴシック" pitchFamily="34" charset="-128"/>
            </a:endParaRPr>
          </a:p>
          <a:p>
            <a:pPr lvl="0">
              <a:buNone/>
            </a:pPr>
            <a:r>
              <a:rPr lang="en-US" sz="2800" dirty="0">
                <a:solidFill>
                  <a:srgbClr val="414B56"/>
                </a:solidFill>
                <a:effectLst>
                  <a:outerShdw blurRad="38100" dist="38100" dir="2700000" algn="tl">
                    <a:srgbClr val="000000">
                      <a:alpha val="43137"/>
                    </a:srgbClr>
                  </a:outerShdw>
                </a:effectLst>
              </a:rPr>
              <a:t>    </a:t>
            </a:r>
            <a:r>
              <a:rPr lang="en-US" sz="2800" b="1" dirty="0">
                <a:solidFill>
                  <a:srgbClr val="FF0000"/>
                </a:solidFill>
                <a:effectLst>
                  <a:outerShdw blurRad="38100" dist="38100" dir="2700000" algn="tl">
                    <a:srgbClr val="000000">
                      <a:alpha val="43137"/>
                    </a:srgbClr>
                  </a:outerShdw>
                </a:effectLst>
              </a:rPr>
              <a:t>Must be submitted to your state association office for approval. </a:t>
            </a:r>
          </a:p>
          <a:p>
            <a:endParaRPr lang="en-US" dirty="0"/>
          </a:p>
        </p:txBody>
      </p:sp>
      <p:sp>
        <p:nvSpPr>
          <p:cNvPr id="4" name="Footer Placeholder 3">
            <a:extLst>
              <a:ext uri="{FF2B5EF4-FFF2-40B4-BE49-F238E27FC236}">
                <a16:creationId xmlns:a16="http://schemas.microsoft.com/office/drawing/2014/main" id="{5746A5BC-392E-4F40-A0C3-EA456EBFC16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pic>
        <p:nvPicPr>
          <p:cNvPr id="6" name="Picture 5">
            <a:extLst>
              <a:ext uri="{FF2B5EF4-FFF2-40B4-BE49-F238E27FC236}">
                <a16:creationId xmlns:a16="http://schemas.microsoft.com/office/drawing/2014/main" id="{C4AEE258-FC71-4C1C-9DA5-7BDD15889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2859" y="2148476"/>
            <a:ext cx="3163387" cy="3958046"/>
          </a:xfrm>
          <a:prstGeom prst="rect">
            <a:avLst/>
          </a:prstGeom>
        </p:spPr>
      </p:pic>
    </p:spTree>
    <p:extLst>
      <p:ext uri="{BB962C8B-B14F-4D97-AF65-F5344CB8AC3E}">
        <p14:creationId xmlns:p14="http://schemas.microsoft.com/office/powerpoint/2010/main" val="20235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90B8-44DA-4395-BEE8-FA4910B8D51C}"/>
              </a:ext>
            </a:extLst>
          </p:cNvPr>
          <p:cNvSpPr>
            <a:spLocks noGrp="1"/>
          </p:cNvSpPr>
          <p:nvPr>
            <p:ph type="title"/>
          </p:nvPr>
        </p:nvSpPr>
        <p:spPr/>
        <p:txBody>
          <a:bodyPr/>
          <a:lstStyle/>
          <a:p>
            <a:r>
              <a:rPr lang="en-US" dirty="0"/>
              <a:t>Halftime Intermission Option Following Weather </a:t>
            </a:r>
            <a:r>
              <a:rPr lang="en-US" dirty="0" err="1"/>
              <a:t>DelaY</a:t>
            </a:r>
            <a:br>
              <a:rPr lang="en-US" dirty="0"/>
            </a:br>
            <a:r>
              <a:rPr lang="en-US" dirty="0"/>
              <a:t>RULE 3-1-6</a:t>
            </a:r>
            <a:r>
              <a:rPr lang="en-US" cap="none" dirty="0"/>
              <a:t>c EXCEPTION </a:t>
            </a:r>
            <a:r>
              <a:rPr lang="en-US" dirty="0"/>
              <a:t>(NEW)</a:t>
            </a:r>
          </a:p>
        </p:txBody>
      </p:sp>
      <p:sp>
        <p:nvSpPr>
          <p:cNvPr id="4" name="Footer Placeholder 3">
            <a:extLst>
              <a:ext uri="{FF2B5EF4-FFF2-40B4-BE49-F238E27FC236}">
                <a16:creationId xmlns:a16="http://schemas.microsoft.com/office/drawing/2014/main" id="{4DD6D88A-51E1-421F-85BC-AF77692A75E8}"/>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Content Placeholder 2">
            <a:extLst>
              <a:ext uri="{FF2B5EF4-FFF2-40B4-BE49-F238E27FC236}">
                <a16:creationId xmlns:a16="http://schemas.microsoft.com/office/drawing/2014/main" id="{082BD852-F77F-4620-8EF7-35FECC5A009C}"/>
              </a:ext>
            </a:extLst>
          </p:cNvPr>
          <p:cNvSpPr txBox="1">
            <a:spLocks/>
          </p:cNvSpPr>
          <p:nvPr/>
        </p:nvSpPr>
        <p:spPr bwMode="auto">
          <a:xfrm>
            <a:off x="1463040" y="5563193"/>
            <a:ext cx="10504594" cy="887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1800" b="0" i="0" u="none" strike="noStrike" kern="1200" cap="none" spc="0" normalizeH="0" baseline="0" noProof="0" dirty="0">
                <a:ln>
                  <a:noFill/>
                </a:ln>
                <a:solidFill>
                  <a:srgbClr val="414B56"/>
                </a:solidFill>
                <a:effectLst/>
                <a:uLnTx/>
                <a:uFillTx/>
                <a:latin typeface="Calibri"/>
                <a:ea typeface="+mn-ea"/>
                <a:cs typeface="+mn-cs"/>
              </a:rPr>
              <a:t>If weather causes a delay of at least 30 minutes during the last three minutes of the second period, the opposing coaches may mutually agree to shorten the halftime intermission below the 10-minute minimum (PlayPic A). The mandatory 3-minute warm-up must take place before the third period begins (PlayPic B).</a:t>
            </a:r>
          </a:p>
        </p:txBody>
      </p:sp>
      <p:pic>
        <p:nvPicPr>
          <p:cNvPr id="11" name="Content Placeholder 10" descr="A picture containing clock&#10;&#10;Description automatically generated">
            <a:extLst>
              <a:ext uri="{FF2B5EF4-FFF2-40B4-BE49-F238E27FC236}">
                <a16:creationId xmlns:a16="http://schemas.microsoft.com/office/drawing/2014/main" id="{C227A132-FFED-4B4D-B495-CD4C180011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6085" y="2009156"/>
            <a:ext cx="8505535" cy="3554037"/>
          </a:xfrm>
        </p:spPr>
      </p:pic>
      <p:sp>
        <p:nvSpPr>
          <p:cNvPr id="8" name="TextBox 7">
            <a:extLst>
              <a:ext uri="{FF2B5EF4-FFF2-40B4-BE49-F238E27FC236}">
                <a16:creationId xmlns:a16="http://schemas.microsoft.com/office/drawing/2014/main" id="{B4649B6C-29BF-4498-AE64-7CD98E8756ED}"/>
              </a:ext>
            </a:extLst>
          </p:cNvPr>
          <p:cNvSpPr txBox="1"/>
          <p:nvPr/>
        </p:nvSpPr>
        <p:spPr>
          <a:xfrm>
            <a:off x="2163235" y="3138996"/>
            <a:ext cx="2413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a:t>
            </a:r>
          </a:p>
        </p:txBody>
      </p:sp>
      <p:sp>
        <p:nvSpPr>
          <p:cNvPr id="9" name="TextBox 8">
            <a:extLst>
              <a:ext uri="{FF2B5EF4-FFF2-40B4-BE49-F238E27FC236}">
                <a16:creationId xmlns:a16="http://schemas.microsoft.com/office/drawing/2014/main" id="{D230930B-A4D7-4B43-8C03-9E9B3174B1EA}"/>
              </a:ext>
            </a:extLst>
          </p:cNvPr>
          <p:cNvSpPr txBox="1"/>
          <p:nvPr/>
        </p:nvSpPr>
        <p:spPr>
          <a:xfrm>
            <a:off x="8185150" y="3138996"/>
            <a:ext cx="2413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14B56">
                    <a:lumMod val="50000"/>
                  </a:srgbClr>
                </a:solidFill>
                <a:effectLst/>
                <a:uLnTx/>
                <a:uFillTx/>
                <a:latin typeface="Arial" pitchFamily="34" charset="0"/>
                <a:ea typeface="+mn-ea"/>
                <a:cs typeface="Arial" pitchFamily="34" charset="0"/>
              </a:rPr>
              <a:t>B</a:t>
            </a:r>
          </a:p>
        </p:txBody>
      </p:sp>
      <p:sp>
        <p:nvSpPr>
          <p:cNvPr id="10" name="TextBox 9">
            <a:extLst>
              <a:ext uri="{FF2B5EF4-FFF2-40B4-BE49-F238E27FC236}">
                <a16:creationId xmlns:a16="http://schemas.microsoft.com/office/drawing/2014/main" id="{A347DB0E-67CC-4468-B71C-2A747B95540D}"/>
              </a:ext>
            </a:extLst>
          </p:cNvPr>
          <p:cNvSpPr txBox="1"/>
          <p:nvPr/>
        </p:nvSpPr>
        <p:spPr>
          <a:xfrm>
            <a:off x="5531136" y="2944467"/>
            <a:ext cx="2560177"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14B56">
                    <a:lumMod val="50000"/>
                  </a:srgbClr>
                </a:solidFill>
                <a:effectLst/>
                <a:uLnTx/>
                <a:uFillTx/>
                <a:latin typeface="Arial" pitchFamily="34" charset="0"/>
                <a:ea typeface="+mn-ea"/>
                <a:cs typeface="Arial" pitchFamily="34" charset="0"/>
              </a:rPr>
              <a:t>HALFTIME INTERMISSION</a:t>
            </a:r>
          </a:p>
        </p:txBody>
      </p:sp>
    </p:spTree>
    <p:extLst>
      <p:ext uri="{BB962C8B-B14F-4D97-AF65-F5344CB8AC3E}">
        <p14:creationId xmlns:p14="http://schemas.microsoft.com/office/powerpoint/2010/main" val="277749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302D-602B-4A35-947C-C0FF6EA69616}"/>
              </a:ext>
            </a:extLst>
          </p:cNvPr>
          <p:cNvSpPr>
            <a:spLocks noGrp="1"/>
          </p:cNvSpPr>
          <p:nvPr>
            <p:ph type="title"/>
          </p:nvPr>
        </p:nvSpPr>
        <p:spPr/>
        <p:txBody>
          <a:bodyPr/>
          <a:lstStyle/>
          <a:p>
            <a:r>
              <a:rPr lang="en-US" dirty="0"/>
              <a:t>40-Second Play Clock Clarification</a:t>
            </a:r>
            <a:br>
              <a:rPr lang="en-US" dirty="0"/>
            </a:br>
            <a:r>
              <a:rPr lang="en-US" dirty="0" err="1"/>
              <a:t>RUles</a:t>
            </a:r>
            <a:r>
              <a:rPr lang="en-US" dirty="0"/>
              <a:t> 3-6-1</a:t>
            </a:r>
            <a:r>
              <a:rPr lang="en-US" cap="none" dirty="0"/>
              <a:t>a</a:t>
            </a:r>
            <a:r>
              <a:rPr lang="en-US" dirty="0"/>
              <a:t>(1)</a:t>
            </a:r>
            <a:r>
              <a:rPr lang="en-US" cap="none" dirty="0"/>
              <a:t>e</a:t>
            </a:r>
            <a:r>
              <a:rPr lang="en-US" dirty="0"/>
              <a:t> EXCEPTIONS 2 and 3 (NEW)</a:t>
            </a:r>
          </a:p>
        </p:txBody>
      </p:sp>
      <p:sp>
        <p:nvSpPr>
          <p:cNvPr id="4" name="Footer Placeholder 3">
            <a:extLst>
              <a:ext uri="{FF2B5EF4-FFF2-40B4-BE49-F238E27FC236}">
                <a16:creationId xmlns:a16="http://schemas.microsoft.com/office/drawing/2014/main" id="{54EC0A8F-7124-43D3-8DB3-E4EBE22E531C}"/>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id="{8291109A-F783-4DBC-AC9F-ED1E429C7EF6}"/>
              </a:ext>
            </a:extLst>
          </p:cNvPr>
          <p:cNvSpPr/>
          <p:nvPr/>
        </p:nvSpPr>
        <p:spPr>
          <a:xfrm>
            <a:off x="1555751" y="5456375"/>
            <a:ext cx="10433050" cy="1107996"/>
          </a:xfrm>
          <a:prstGeom prst="rect">
            <a:avLst/>
          </a:prstGeom>
        </p:spPr>
        <p:txBody>
          <a:bodyPr wrap="square">
            <a:spAutoFit/>
          </a:bodyPr>
          <a:lstStyle/>
          <a:p>
            <a:r>
              <a:rPr lang="en-US" sz="2200" dirty="0">
                <a:latin typeface="+mn-lt"/>
                <a:cs typeface="+mn-cs"/>
              </a:rPr>
              <a:t>The play clock will be set to 40 seconds when an officials’ time-out is initially taken for an injury to a defensive player (PlayPic A) or a defensive player has an equipment issue (PlayPic B).</a:t>
            </a:r>
          </a:p>
        </p:txBody>
      </p:sp>
      <p:pic>
        <p:nvPicPr>
          <p:cNvPr id="15" name="Content Placeholder 14" descr="A picture containing drawing&#10;&#10;Description automatically generated">
            <a:extLst>
              <a:ext uri="{FF2B5EF4-FFF2-40B4-BE49-F238E27FC236}">
                <a16:creationId xmlns:a16="http://schemas.microsoft.com/office/drawing/2014/main" id="{985A3282-1060-4343-8CC3-9617C0F0D3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6290" y="1893424"/>
            <a:ext cx="8319960" cy="3551202"/>
          </a:xfrm>
        </p:spPr>
      </p:pic>
      <p:sp>
        <p:nvSpPr>
          <p:cNvPr id="8" name="TextBox 7">
            <a:extLst>
              <a:ext uri="{FF2B5EF4-FFF2-40B4-BE49-F238E27FC236}">
                <a16:creationId xmlns:a16="http://schemas.microsoft.com/office/drawing/2014/main" id="{50DBD995-10E6-4AD3-BCC2-09DEB1BE3208}"/>
              </a:ext>
            </a:extLst>
          </p:cNvPr>
          <p:cNvSpPr txBox="1"/>
          <p:nvPr/>
        </p:nvSpPr>
        <p:spPr>
          <a:xfrm>
            <a:off x="2405608" y="2145873"/>
            <a:ext cx="241300" cy="369332"/>
          </a:xfrm>
          <a:prstGeom prst="rect">
            <a:avLst/>
          </a:prstGeom>
          <a:noFill/>
        </p:spPr>
        <p:txBody>
          <a:bodyPr wrap="square" rtlCol="0">
            <a:spAutoFit/>
          </a:bodyPr>
          <a:lstStyle/>
          <a:p>
            <a:r>
              <a:rPr lang="en-US" b="1" dirty="0">
                <a:solidFill>
                  <a:schemeClr val="tx1">
                    <a:lumMod val="50000"/>
                  </a:schemeClr>
                </a:solidFill>
              </a:rPr>
              <a:t>A</a:t>
            </a:r>
          </a:p>
        </p:txBody>
      </p:sp>
      <p:sp>
        <p:nvSpPr>
          <p:cNvPr id="7" name="TextBox 6">
            <a:extLst>
              <a:ext uri="{FF2B5EF4-FFF2-40B4-BE49-F238E27FC236}">
                <a16:creationId xmlns:a16="http://schemas.microsoft.com/office/drawing/2014/main" id="{1C3503C2-6D3C-425F-BF1F-33D8AEA29F20}"/>
              </a:ext>
            </a:extLst>
          </p:cNvPr>
          <p:cNvSpPr txBox="1"/>
          <p:nvPr/>
        </p:nvSpPr>
        <p:spPr>
          <a:xfrm>
            <a:off x="6700309" y="2139523"/>
            <a:ext cx="241300" cy="369332"/>
          </a:xfrm>
          <a:prstGeom prst="rect">
            <a:avLst/>
          </a:prstGeom>
          <a:noFill/>
        </p:spPr>
        <p:txBody>
          <a:bodyPr wrap="square" rtlCol="0">
            <a:spAutoFit/>
          </a:bodyPr>
          <a:lstStyle/>
          <a:p>
            <a:r>
              <a:rPr lang="en-US" b="1" dirty="0">
                <a:solidFill>
                  <a:schemeClr val="tx1">
                    <a:lumMod val="50000"/>
                  </a:schemeClr>
                </a:solidFill>
              </a:rPr>
              <a:t>B</a:t>
            </a:r>
          </a:p>
        </p:txBody>
      </p:sp>
    </p:spTree>
    <p:extLst>
      <p:ext uri="{BB962C8B-B14F-4D97-AF65-F5344CB8AC3E}">
        <p14:creationId xmlns:p14="http://schemas.microsoft.com/office/powerpoint/2010/main" val="23475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927B-46D3-4E0A-9BD7-956187BCF8A7}"/>
              </a:ext>
            </a:extLst>
          </p:cNvPr>
          <p:cNvSpPr>
            <a:spLocks noGrp="1"/>
          </p:cNvSpPr>
          <p:nvPr>
            <p:ph type="title"/>
          </p:nvPr>
        </p:nvSpPr>
        <p:spPr/>
        <p:txBody>
          <a:bodyPr/>
          <a:lstStyle/>
          <a:p>
            <a:r>
              <a:rPr lang="en-US" dirty="0"/>
              <a:t>25-Second Play Clock Clarification</a:t>
            </a:r>
            <a:br>
              <a:rPr lang="en-US" dirty="0"/>
            </a:br>
            <a:r>
              <a:rPr lang="en-US" dirty="0"/>
              <a:t>RULE 3-6-1</a:t>
            </a:r>
            <a:r>
              <a:rPr lang="en-US" cap="none" dirty="0"/>
              <a:t>a</a:t>
            </a:r>
            <a:r>
              <a:rPr lang="en-US" dirty="0"/>
              <a:t>(1)</a:t>
            </a:r>
            <a:r>
              <a:rPr lang="en-US" cap="none" dirty="0"/>
              <a:t>f</a:t>
            </a:r>
            <a:r>
              <a:rPr lang="en-US" dirty="0"/>
              <a:t> (NEW)</a:t>
            </a:r>
          </a:p>
        </p:txBody>
      </p:sp>
      <p:sp>
        <p:nvSpPr>
          <p:cNvPr id="4" name="Footer Placeholder 3">
            <a:extLst>
              <a:ext uri="{FF2B5EF4-FFF2-40B4-BE49-F238E27FC236}">
                <a16:creationId xmlns:a16="http://schemas.microsoft.com/office/drawing/2014/main" id="{7E01181E-3AB7-47DC-ADFA-D7CBDE7E085B}"/>
              </a:ext>
            </a:extLst>
          </p:cNvPr>
          <p:cNvSpPr>
            <a:spLocks noGrp="1"/>
          </p:cNvSpPr>
          <p:nvPr>
            <p:ph type="ftr" sz="quarter" idx="11"/>
          </p:nvPr>
        </p:nvSpPr>
        <p:spPr/>
        <p:txBody>
          <a:bodyPr/>
          <a:lstStyle/>
          <a:p>
            <a:pPr>
              <a:defRPr/>
            </a:pPr>
            <a:r>
              <a:rPr lang="en-US"/>
              <a:t>www.nfhs.org</a:t>
            </a:r>
          </a:p>
        </p:txBody>
      </p:sp>
      <p:sp>
        <p:nvSpPr>
          <p:cNvPr id="3" name="Rectangle 2">
            <a:extLst>
              <a:ext uri="{FF2B5EF4-FFF2-40B4-BE49-F238E27FC236}">
                <a16:creationId xmlns:a16="http://schemas.microsoft.com/office/drawing/2014/main" id="{0F3904C2-6A28-4220-B43F-803FD69D86CA}"/>
              </a:ext>
            </a:extLst>
          </p:cNvPr>
          <p:cNvSpPr/>
          <p:nvPr/>
        </p:nvSpPr>
        <p:spPr>
          <a:xfrm>
            <a:off x="1682751" y="5579555"/>
            <a:ext cx="10153649" cy="769441"/>
          </a:xfrm>
          <a:prstGeom prst="rect">
            <a:avLst/>
          </a:prstGeom>
        </p:spPr>
        <p:txBody>
          <a:bodyPr wrap="square">
            <a:spAutoFit/>
          </a:bodyPr>
          <a:lstStyle/>
          <a:p>
            <a:r>
              <a:rPr lang="en-US" sz="2200" dirty="0">
                <a:latin typeface="+mn-lt"/>
              </a:rPr>
              <a:t>When either team is awarded a new series after a legal kick (MechaniGram A), the play clock is set to 25 seconds and starts with the ready-for-play signal (PlayPic B).</a:t>
            </a:r>
          </a:p>
        </p:txBody>
      </p:sp>
      <p:pic>
        <p:nvPicPr>
          <p:cNvPr id="15" name="Content Placeholder 14">
            <a:extLst>
              <a:ext uri="{FF2B5EF4-FFF2-40B4-BE49-F238E27FC236}">
                <a16:creationId xmlns:a16="http://schemas.microsoft.com/office/drawing/2014/main" id="{4DBE3423-AC43-4C83-A42F-47D098D4F7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0999" y="1967452"/>
            <a:ext cx="7175802" cy="3535903"/>
          </a:xfrm>
        </p:spPr>
      </p:pic>
      <p:sp>
        <p:nvSpPr>
          <p:cNvPr id="5" name="TextBox 4">
            <a:extLst>
              <a:ext uri="{FF2B5EF4-FFF2-40B4-BE49-F238E27FC236}">
                <a16:creationId xmlns:a16="http://schemas.microsoft.com/office/drawing/2014/main" id="{452BE254-E4C2-49C0-8615-3AD386DE986A}"/>
              </a:ext>
            </a:extLst>
          </p:cNvPr>
          <p:cNvSpPr txBox="1"/>
          <p:nvPr/>
        </p:nvSpPr>
        <p:spPr>
          <a:xfrm>
            <a:off x="2932658" y="2158573"/>
            <a:ext cx="241300" cy="369332"/>
          </a:xfrm>
          <a:prstGeom prst="rect">
            <a:avLst/>
          </a:prstGeom>
          <a:noFill/>
        </p:spPr>
        <p:txBody>
          <a:bodyPr wrap="square" rtlCol="0">
            <a:spAutoFit/>
          </a:bodyPr>
          <a:lstStyle/>
          <a:p>
            <a:r>
              <a:rPr lang="en-US" b="1" dirty="0">
                <a:solidFill>
                  <a:schemeClr val="tx1">
                    <a:lumMod val="50000"/>
                  </a:schemeClr>
                </a:solidFill>
              </a:rPr>
              <a:t>A</a:t>
            </a:r>
          </a:p>
        </p:txBody>
      </p:sp>
      <p:sp>
        <p:nvSpPr>
          <p:cNvPr id="7" name="TextBox 6">
            <a:extLst>
              <a:ext uri="{FF2B5EF4-FFF2-40B4-BE49-F238E27FC236}">
                <a16:creationId xmlns:a16="http://schemas.microsoft.com/office/drawing/2014/main" id="{3F804A68-EA68-4D8A-9586-0A7E3562D436}"/>
              </a:ext>
            </a:extLst>
          </p:cNvPr>
          <p:cNvSpPr txBox="1"/>
          <p:nvPr/>
        </p:nvSpPr>
        <p:spPr>
          <a:xfrm>
            <a:off x="6759575" y="2158573"/>
            <a:ext cx="241300" cy="369332"/>
          </a:xfrm>
          <a:prstGeom prst="rect">
            <a:avLst/>
          </a:prstGeom>
          <a:noFill/>
        </p:spPr>
        <p:txBody>
          <a:bodyPr wrap="square" rtlCol="0">
            <a:spAutoFit/>
          </a:bodyPr>
          <a:lstStyle/>
          <a:p>
            <a:r>
              <a:rPr lang="en-US" b="1" dirty="0">
                <a:solidFill>
                  <a:schemeClr val="tx1">
                    <a:lumMod val="50000"/>
                  </a:schemeClr>
                </a:solidFill>
              </a:rPr>
              <a:t>B</a:t>
            </a:r>
          </a:p>
        </p:txBody>
      </p:sp>
    </p:spTree>
    <p:extLst>
      <p:ext uri="{BB962C8B-B14F-4D97-AF65-F5344CB8AC3E}">
        <p14:creationId xmlns:p14="http://schemas.microsoft.com/office/powerpoint/2010/main" val="65440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ADB4-64DC-4F48-BE99-11048CBA648A}"/>
              </a:ext>
            </a:extLst>
          </p:cNvPr>
          <p:cNvSpPr>
            <a:spLocks noGrp="1"/>
          </p:cNvSpPr>
          <p:nvPr>
            <p:ph type="title"/>
          </p:nvPr>
        </p:nvSpPr>
        <p:spPr/>
        <p:txBody>
          <a:bodyPr/>
          <a:lstStyle/>
          <a:p>
            <a:r>
              <a:rPr lang="en-US" sz="3300" dirty="0"/>
              <a:t>Disconcerting Act FOUL AND Penalty Reclassified</a:t>
            </a:r>
            <a:br>
              <a:rPr lang="en-US" sz="3300" dirty="0"/>
            </a:br>
            <a:r>
              <a:rPr lang="en-US" sz="3300" dirty="0"/>
              <a:t>RULES 7-1-9 (NEW), 7-1-9 PENALTY (NEW)</a:t>
            </a:r>
          </a:p>
        </p:txBody>
      </p:sp>
      <p:pic>
        <p:nvPicPr>
          <p:cNvPr id="6" name="Content Placeholder 5" descr="A picture containing drawing&#10;&#10;Description automatically generated">
            <a:extLst>
              <a:ext uri="{FF2B5EF4-FFF2-40B4-BE49-F238E27FC236}">
                <a16:creationId xmlns:a16="http://schemas.microsoft.com/office/drawing/2014/main" id="{E4900897-4C36-428D-A382-FB12019F1F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2482" y="1898872"/>
            <a:ext cx="8320468" cy="3601645"/>
          </a:xfrm>
        </p:spPr>
      </p:pic>
      <p:sp>
        <p:nvSpPr>
          <p:cNvPr id="4" name="Footer Placeholder 3">
            <a:extLst>
              <a:ext uri="{FF2B5EF4-FFF2-40B4-BE49-F238E27FC236}">
                <a16:creationId xmlns:a16="http://schemas.microsoft.com/office/drawing/2014/main" id="{3A01F88A-4AF9-43C2-97D0-DBCE5DEB7F8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5" name="Rectangle 4">
            <a:extLst>
              <a:ext uri="{FF2B5EF4-FFF2-40B4-BE49-F238E27FC236}">
                <a16:creationId xmlns:a16="http://schemas.microsoft.com/office/drawing/2014/main" id="{D01F8E59-11B0-4844-A915-AF66D1502B05}"/>
              </a:ext>
            </a:extLst>
          </p:cNvPr>
          <p:cNvSpPr/>
          <p:nvPr/>
        </p:nvSpPr>
        <p:spPr>
          <a:xfrm>
            <a:off x="1682751" y="5350955"/>
            <a:ext cx="10284883"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414B56"/>
                </a:solidFill>
                <a:effectLst/>
                <a:uLnTx/>
                <a:uFillTx/>
                <a:latin typeface="Calibri"/>
                <a:ea typeface="+mn-ea"/>
                <a:cs typeface="Arial" pitchFamily="34" charset="0"/>
              </a:rPr>
              <a:t>Disconcerting acts or words by the defense has been reclassified from an unsportsmanlike foul to a disconcerting act foul, and the penalty changed from 15 yards to 5 yards. Signal 23 will be used to indicate the foul.</a:t>
            </a:r>
          </a:p>
        </p:txBody>
      </p:sp>
      <p:sp>
        <p:nvSpPr>
          <p:cNvPr id="7" name="TextBox 6">
            <a:extLst>
              <a:ext uri="{FF2B5EF4-FFF2-40B4-BE49-F238E27FC236}">
                <a16:creationId xmlns:a16="http://schemas.microsoft.com/office/drawing/2014/main" id="{C0FEA90F-0A8D-410C-B3EF-4258B5534912}"/>
              </a:ext>
            </a:extLst>
          </p:cNvPr>
          <p:cNvSpPr txBox="1"/>
          <p:nvPr/>
        </p:nvSpPr>
        <p:spPr>
          <a:xfrm>
            <a:off x="8838158" y="2476073"/>
            <a:ext cx="47094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414B56">
                    <a:lumMod val="50000"/>
                  </a:srgbClr>
                </a:solidFill>
                <a:effectLst/>
                <a:uLnTx/>
                <a:uFillTx/>
                <a:latin typeface="Arial" pitchFamily="34" charset="0"/>
                <a:ea typeface="+mn-ea"/>
                <a:cs typeface="Arial" pitchFamily="34" charset="0"/>
              </a:rPr>
              <a:t>23</a:t>
            </a:r>
          </a:p>
        </p:txBody>
      </p:sp>
    </p:spTree>
    <p:extLst>
      <p:ext uri="{BB962C8B-B14F-4D97-AF65-F5344CB8AC3E}">
        <p14:creationId xmlns:p14="http://schemas.microsoft.com/office/powerpoint/2010/main" val="178220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E672-0443-40A0-A6B1-3020E5A2975C}"/>
              </a:ext>
            </a:extLst>
          </p:cNvPr>
          <p:cNvSpPr>
            <a:spLocks noGrp="1"/>
          </p:cNvSpPr>
          <p:nvPr>
            <p:ph type="title"/>
          </p:nvPr>
        </p:nvSpPr>
        <p:spPr>
          <a:xfrm>
            <a:off x="1962152" y="576263"/>
            <a:ext cx="10026649" cy="1204912"/>
          </a:xfrm>
        </p:spPr>
        <p:txBody>
          <a:bodyPr/>
          <a:lstStyle/>
          <a:p>
            <a:r>
              <a:rPr lang="en-US" dirty="0"/>
              <a:t>Spiking the ball to conserve time</a:t>
            </a:r>
            <a:br>
              <a:rPr lang="en-US" dirty="0"/>
            </a:br>
            <a:r>
              <a:rPr lang="en-US" dirty="0"/>
              <a:t>7-5-2</a:t>
            </a:r>
            <a:r>
              <a:rPr lang="en-US" cap="none" dirty="0"/>
              <a:t>e</a:t>
            </a:r>
            <a:r>
              <a:rPr lang="en-US" dirty="0"/>
              <a:t> EXCEPTION, TABLE 7-5-2</a:t>
            </a:r>
            <a:r>
              <a:rPr lang="en-US" cap="none" dirty="0"/>
              <a:t>e</a:t>
            </a:r>
            <a:r>
              <a:rPr lang="en-US" dirty="0"/>
              <a:t> EXCEPTION, TABLE 7-5</a:t>
            </a:r>
            <a:r>
              <a:rPr lang="en-US" cap="none" dirty="0"/>
              <a:t>e</a:t>
            </a:r>
            <a:r>
              <a:rPr lang="en-US" dirty="0"/>
              <a:t> EXCEPTION</a:t>
            </a:r>
          </a:p>
        </p:txBody>
      </p:sp>
      <p:sp>
        <p:nvSpPr>
          <p:cNvPr id="4" name="Footer Placeholder 3">
            <a:extLst>
              <a:ext uri="{FF2B5EF4-FFF2-40B4-BE49-F238E27FC236}">
                <a16:creationId xmlns:a16="http://schemas.microsoft.com/office/drawing/2014/main" id="{E492D279-284E-417F-80AF-FBD021ECD9F0}"/>
              </a:ext>
            </a:extLst>
          </p:cNvPr>
          <p:cNvSpPr>
            <a:spLocks noGrp="1"/>
          </p:cNvSpPr>
          <p:nvPr>
            <p:ph type="ftr" sz="quarter" idx="11"/>
          </p:nvPr>
        </p:nvSpPr>
        <p:spPr/>
        <p:txBody>
          <a:bodyPr/>
          <a:lstStyle/>
          <a:p>
            <a:pPr>
              <a:defRPr/>
            </a:pPr>
            <a:r>
              <a:rPr lang="en-US"/>
              <a:t>www.nfhs.org</a:t>
            </a:r>
          </a:p>
        </p:txBody>
      </p:sp>
      <p:sp>
        <p:nvSpPr>
          <p:cNvPr id="5" name="Rectangle 4">
            <a:extLst>
              <a:ext uri="{FF2B5EF4-FFF2-40B4-BE49-F238E27FC236}">
                <a16:creationId xmlns:a16="http://schemas.microsoft.com/office/drawing/2014/main" id="{9A3F4BEE-BA04-4490-84F0-CA8427636416}"/>
              </a:ext>
            </a:extLst>
          </p:cNvPr>
          <p:cNvSpPr/>
          <p:nvPr/>
        </p:nvSpPr>
        <p:spPr>
          <a:xfrm>
            <a:off x="1811867" y="5361005"/>
            <a:ext cx="9548283" cy="1107996"/>
          </a:xfrm>
          <a:prstGeom prst="rect">
            <a:avLst/>
          </a:prstGeom>
        </p:spPr>
        <p:txBody>
          <a:bodyPr wrap="square">
            <a:spAutoFit/>
          </a:bodyPr>
          <a:lstStyle/>
          <a:p>
            <a:r>
              <a:rPr lang="en-US" sz="2200" dirty="0">
                <a:latin typeface="+mn-lt"/>
              </a:rPr>
              <a:t>The exception to allow a player to conserve time by intentionally throwing the ball forward to the ground immediately after receiving the snap has been expanded. This exception now includes snaps that are not hand-to-hand.</a:t>
            </a:r>
          </a:p>
        </p:txBody>
      </p:sp>
      <p:pic>
        <p:nvPicPr>
          <p:cNvPr id="9" name="Content Placeholder 8" descr="A picture containing game, table&#10;&#10;Description automatically generated">
            <a:extLst>
              <a:ext uri="{FF2B5EF4-FFF2-40B4-BE49-F238E27FC236}">
                <a16:creationId xmlns:a16="http://schemas.microsoft.com/office/drawing/2014/main" id="{2D958423-28E7-4733-94D5-BDCF18AAC6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6201" y="1936323"/>
            <a:ext cx="8979408" cy="3456432"/>
          </a:xfrm>
        </p:spPr>
      </p:pic>
    </p:spTree>
    <p:extLst>
      <p:ext uri="{BB962C8B-B14F-4D97-AF65-F5344CB8AC3E}">
        <p14:creationId xmlns:p14="http://schemas.microsoft.com/office/powerpoint/2010/main" val="371136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42E3-A43B-4076-A1CC-E889EC277FAC}"/>
              </a:ext>
            </a:extLst>
          </p:cNvPr>
          <p:cNvSpPr>
            <a:spLocks noGrp="1"/>
          </p:cNvSpPr>
          <p:nvPr>
            <p:ph type="title"/>
          </p:nvPr>
        </p:nvSpPr>
        <p:spPr/>
        <p:txBody>
          <a:bodyPr/>
          <a:lstStyle/>
          <a:p>
            <a:r>
              <a:rPr lang="en-US" dirty="0"/>
              <a:t>2020 </a:t>
            </a:r>
            <a:r>
              <a:rPr lang="en-US" dirty="0" err="1"/>
              <a:t>nfhs</a:t>
            </a:r>
            <a:r>
              <a:rPr lang="en-US" dirty="0"/>
              <a:t> </a:t>
            </a:r>
            <a:br>
              <a:rPr lang="en-US" dirty="0"/>
            </a:br>
            <a:r>
              <a:rPr lang="en-US" dirty="0"/>
              <a:t>football editorial changes</a:t>
            </a:r>
          </a:p>
        </p:txBody>
      </p:sp>
      <p:sp>
        <p:nvSpPr>
          <p:cNvPr id="3" name="Text Placeholder 2">
            <a:extLst>
              <a:ext uri="{FF2B5EF4-FFF2-40B4-BE49-F238E27FC236}">
                <a16:creationId xmlns:a16="http://schemas.microsoft.com/office/drawing/2014/main" id="{8532423C-06B0-4184-93B9-1BFCD45F49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048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867B-A683-4C17-9330-4F6DCB1083C5}"/>
              </a:ext>
            </a:extLst>
          </p:cNvPr>
          <p:cNvSpPr>
            <a:spLocks noGrp="1"/>
          </p:cNvSpPr>
          <p:nvPr>
            <p:ph type="title"/>
          </p:nvPr>
        </p:nvSpPr>
        <p:spPr/>
        <p:txBody>
          <a:bodyPr/>
          <a:lstStyle/>
          <a:p>
            <a:r>
              <a:rPr lang="en-US" dirty="0"/>
              <a:t>Correcting Play Clock Errors</a:t>
            </a:r>
            <a:br>
              <a:rPr lang="en-US" dirty="0"/>
            </a:br>
            <a:r>
              <a:rPr lang="en-US" dirty="0"/>
              <a:t>RULE 3-4-9 (NEW)</a:t>
            </a:r>
          </a:p>
        </p:txBody>
      </p:sp>
      <p:sp>
        <p:nvSpPr>
          <p:cNvPr id="4" name="Footer Placeholder 3">
            <a:extLst>
              <a:ext uri="{FF2B5EF4-FFF2-40B4-BE49-F238E27FC236}">
                <a16:creationId xmlns:a16="http://schemas.microsoft.com/office/drawing/2014/main" id="{6723468F-C9BD-4B1A-A208-F68E164361A1}"/>
              </a:ext>
            </a:extLst>
          </p:cNvPr>
          <p:cNvSpPr>
            <a:spLocks noGrp="1"/>
          </p:cNvSpPr>
          <p:nvPr>
            <p:ph type="ftr" sz="quarter" idx="11"/>
          </p:nvPr>
        </p:nvSpPr>
        <p:spPr/>
        <p:txBody>
          <a:bodyPr/>
          <a:lstStyle/>
          <a:p>
            <a:pPr>
              <a:defRPr/>
            </a:pPr>
            <a:r>
              <a:rPr lang="en-US"/>
              <a:t>www.nfhs.org</a:t>
            </a:r>
          </a:p>
        </p:txBody>
      </p:sp>
      <p:sp>
        <p:nvSpPr>
          <p:cNvPr id="8" name="Rectangle 7">
            <a:extLst>
              <a:ext uri="{FF2B5EF4-FFF2-40B4-BE49-F238E27FC236}">
                <a16:creationId xmlns:a16="http://schemas.microsoft.com/office/drawing/2014/main" id="{B24BB698-916D-4E41-9384-EA680C3310B4}"/>
              </a:ext>
            </a:extLst>
          </p:cNvPr>
          <p:cNvSpPr/>
          <p:nvPr/>
        </p:nvSpPr>
        <p:spPr>
          <a:xfrm>
            <a:off x="1568451" y="5563096"/>
            <a:ext cx="10284883" cy="830997"/>
          </a:xfrm>
          <a:prstGeom prst="rect">
            <a:avLst/>
          </a:prstGeom>
        </p:spPr>
        <p:txBody>
          <a:bodyPr wrap="square">
            <a:spAutoFit/>
          </a:bodyPr>
          <a:lstStyle/>
          <a:p>
            <a:r>
              <a:rPr lang="en-US" sz="2400" dirty="0">
                <a:latin typeface="+mn-lt"/>
              </a:rPr>
              <a:t>The referee shall have the authority to correct obvious errors in timing by the play clock (PlayPic A) if discovery is prior to the snap (PlayPic B).</a:t>
            </a:r>
          </a:p>
        </p:txBody>
      </p:sp>
      <p:pic>
        <p:nvPicPr>
          <p:cNvPr id="10" name="Content Placeholder 9" descr="A drawing of a person&#10;&#10;Description automatically generated">
            <a:extLst>
              <a:ext uri="{FF2B5EF4-FFF2-40B4-BE49-F238E27FC236}">
                <a16:creationId xmlns:a16="http://schemas.microsoft.com/office/drawing/2014/main" id="{60E5B915-2CC3-44FF-83A6-C8219754FA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2126" y="1887208"/>
            <a:ext cx="7278624" cy="3675888"/>
          </a:xfrm>
        </p:spPr>
      </p:pic>
      <p:sp>
        <p:nvSpPr>
          <p:cNvPr id="5" name="TextBox 4">
            <a:extLst>
              <a:ext uri="{FF2B5EF4-FFF2-40B4-BE49-F238E27FC236}">
                <a16:creationId xmlns:a16="http://schemas.microsoft.com/office/drawing/2014/main" id="{176A9FE2-EAA9-4432-9CF4-06230C5DBE32}"/>
              </a:ext>
            </a:extLst>
          </p:cNvPr>
          <p:cNvSpPr txBox="1"/>
          <p:nvPr/>
        </p:nvSpPr>
        <p:spPr>
          <a:xfrm>
            <a:off x="2869158" y="2095678"/>
            <a:ext cx="241300" cy="369332"/>
          </a:xfrm>
          <a:prstGeom prst="rect">
            <a:avLst/>
          </a:prstGeom>
          <a:noFill/>
        </p:spPr>
        <p:txBody>
          <a:bodyPr wrap="square" rtlCol="0">
            <a:spAutoFit/>
          </a:bodyPr>
          <a:lstStyle/>
          <a:p>
            <a:r>
              <a:rPr lang="en-US" b="1" dirty="0">
                <a:solidFill>
                  <a:schemeClr val="tx1">
                    <a:lumMod val="50000"/>
                  </a:schemeClr>
                </a:solidFill>
              </a:rPr>
              <a:t>A</a:t>
            </a:r>
          </a:p>
        </p:txBody>
      </p:sp>
      <p:sp>
        <p:nvSpPr>
          <p:cNvPr id="6" name="TextBox 5">
            <a:extLst>
              <a:ext uri="{FF2B5EF4-FFF2-40B4-BE49-F238E27FC236}">
                <a16:creationId xmlns:a16="http://schemas.microsoft.com/office/drawing/2014/main" id="{D7DE2778-D6BA-4115-9643-68280713A763}"/>
              </a:ext>
            </a:extLst>
          </p:cNvPr>
          <p:cNvSpPr txBox="1"/>
          <p:nvPr/>
        </p:nvSpPr>
        <p:spPr>
          <a:xfrm>
            <a:off x="5485358" y="2095678"/>
            <a:ext cx="241300" cy="369332"/>
          </a:xfrm>
          <a:prstGeom prst="rect">
            <a:avLst/>
          </a:prstGeom>
          <a:noFill/>
        </p:spPr>
        <p:txBody>
          <a:bodyPr wrap="square" rtlCol="0">
            <a:spAutoFit/>
          </a:bodyPr>
          <a:lstStyle/>
          <a:p>
            <a:r>
              <a:rPr lang="en-US" b="1" dirty="0">
                <a:solidFill>
                  <a:schemeClr val="tx1">
                    <a:lumMod val="50000"/>
                  </a:schemeClr>
                </a:solidFill>
              </a:rPr>
              <a:t>B</a:t>
            </a:r>
          </a:p>
        </p:txBody>
      </p:sp>
    </p:spTree>
    <p:extLst>
      <p:ext uri="{BB962C8B-B14F-4D97-AF65-F5344CB8AC3E}">
        <p14:creationId xmlns:p14="http://schemas.microsoft.com/office/powerpoint/2010/main" val="319250390"/>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id="{07CB1438-9295-4A0D-ADAE-D4D7F1D43FF8}" vid="{CDBA28B3-BD56-47B2-8EF0-6C21F93611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BE3C68E1DF254E8AA83D2809F453FC" ma:contentTypeVersion="15" ma:contentTypeDescription="Create a new document." ma:contentTypeScope="" ma:versionID="c612976a8e88fbd63a887a741cb82cac">
  <xsd:schema xmlns:xsd="http://www.w3.org/2001/XMLSchema" xmlns:xs="http://www.w3.org/2001/XMLSchema" xmlns:p="http://schemas.microsoft.com/office/2006/metadata/properties" xmlns:ns1="http://schemas.microsoft.com/sharepoint/v3" xmlns:ns3="a4fbb2b4-93fb-42fa-9769-83fd2eb76fd9" xmlns:ns4="12ef8da7-2b4a-41ee-8fa3-7abb81e776cd" targetNamespace="http://schemas.microsoft.com/office/2006/metadata/properties" ma:root="true" ma:fieldsID="110df3be95ad864ce6931334d5e4faf8" ns1:_="" ns3:_="" ns4:_="">
    <xsd:import namespace="http://schemas.microsoft.com/sharepoint/v3"/>
    <xsd:import namespace="a4fbb2b4-93fb-42fa-9769-83fd2eb76fd9"/>
    <xsd:import namespace="12ef8da7-2b4a-41ee-8fa3-7abb81e776c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fbb2b4-93fb-42fa-9769-83fd2eb76fd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ef8da7-2b4a-41ee-8fa3-7abb81e776c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944C1C1-ACBD-49A8-AA5E-B5342693B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fbb2b4-93fb-42fa-9769-83fd2eb76fd9"/>
    <ds:schemaRef ds:uri="12ef8da7-2b4a-41ee-8fa3-7abb81e7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9EB63D-FD11-4FB0-ACFA-07F24EE00823}">
  <ds:schemaRefs>
    <ds:schemaRef ds:uri="http://schemas.microsoft.com/sharepoint/v3/contenttype/forms"/>
  </ds:schemaRefs>
</ds:datastoreItem>
</file>

<file path=customXml/itemProps3.xml><?xml version="1.0" encoding="utf-8"?>
<ds:datastoreItem xmlns:ds="http://schemas.openxmlformats.org/officeDocument/2006/customXml" ds:itemID="{1BED36AB-392D-413C-9C4E-428ADCED3584}">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sharepoint/v3"/>
    <ds:schemaRef ds:uri="12ef8da7-2b4a-41ee-8fa3-7abb81e776cd"/>
    <ds:schemaRef ds:uri="a4fbb2b4-93fb-42fa-9769-83fd2eb76fd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NFHS Company PowerPoint_2019_Wide Format</Template>
  <TotalTime>1022</TotalTime>
  <Words>6206</Words>
  <Application>Microsoft Office PowerPoint</Application>
  <PresentationFormat>Widescreen</PresentationFormat>
  <Paragraphs>418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Courier New</vt:lpstr>
      <vt:lpstr>Wingdings</vt:lpstr>
      <vt:lpstr>Office Theme</vt:lpstr>
      <vt:lpstr>2020 nfhs football rules changes</vt:lpstr>
      <vt:lpstr>DESIGNATING TEAM REPRESENTATIVE RULES 1-4-1, 1-4-4 (NEW), 2-32-5, 3-5-2, 10-1-1, 10-1-2, 10-2-4</vt:lpstr>
      <vt:lpstr>Halftime Intermission Option Following Weather DelaY RULE 3-1-6c EXCEPTION (NEW)</vt:lpstr>
      <vt:lpstr>40-Second Play Clock Clarification RUles 3-6-1a(1)e EXCEPTIONS 2 and 3 (NEW)</vt:lpstr>
      <vt:lpstr>25-Second Play Clock Clarification RULE 3-6-1a(1)f (NEW)</vt:lpstr>
      <vt:lpstr>Disconcerting Act FOUL AND Penalty Reclassified RULES 7-1-9 (NEW), 7-1-9 PENALTY (NEW)</vt:lpstr>
      <vt:lpstr>Spiking the ball to conserve time 7-5-2e EXCEPTION, TABLE 7-5-2e EXCEPTION, TABLE 7-5e EXCEPTION</vt:lpstr>
      <vt:lpstr>2020 nfhs  football editorial changes</vt:lpstr>
      <vt:lpstr>Correcting Play Clock Errors RULE 3-4-9 (NEW)</vt:lpstr>
      <vt:lpstr>2020 Nfhs football editorial changes</vt:lpstr>
      <vt:lpstr>2020 Nfhs football editorial changes</vt:lpstr>
      <vt:lpstr>2020 nfhs football rules reminders</vt:lpstr>
      <vt:lpstr>Postseason instant REPLAY  RULES 1-3-7 NOTE, TABLE 1-7 — 1-3-7 NOTE</vt:lpstr>
      <vt:lpstr>FOOTBALL JERSEY NUMBERS  RULE 1-5-1c</vt:lpstr>
      <vt:lpstr>Football JERSEY numbers  RULES 1-5-1c, 1-5-1c(6) </vt:lpstr>
      <vt:lpstr>Football JERSEY numbers  RULES 1-5-1c, 1-5-1c(6)</vt:lpstr>
      <vt:lpstr>Tripping  rules 2-45, 9-4-3o, 9-4-3o PENALTY </vt:lpstr>
      <vt:lpstr>2020 nfhs football points of emphasis</vt:lpstr>
      <vt:lpstr>2020 nfhs football points of emphasis</vt:lpstr>
      <vt:lpstr>SPORTSMANSHIP</vt:lpstr>
      <vt:lpstr>INTENTIONAL GROUNDING</vt:lpstr>
      <vt:lpstr>INELIGIBLE DOWNFIELD</vt:lpstr>
      <vt:lpstr>LINE OF SCRIMMAGE FORMATION</vt:lpstr>
      <vt:lpstr>2020-2021 nfhs football game officials manual</vt:lpstr>
      <vt:lpstr>2020-2021 Nfhs football  game officials manual REMINDERS</vt:lpstr>
      <vt:lpstr>2020-2021 Nfhs football  game officials manual REMINDERS</vt:lpstr>
      <vt:lpstr>Reset Play Clock-Signal 17 (NEW)  NFHS Official Football Signals</vt:lpstr>
      <vt:lpstr>2020-21 NFHS football information</vt:lpstr>
      <vt:lpstr>2021 nfhs football rule change  proposal online form</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federation of state high school associations</dc:title>
  <dc:creator>Ross Bray</dc:creator>
  <cp:lastModifiedBy>Ernesto Rodriguez</cp:lastModifiedBy>
  <cp:revision>140</cp:revision>
  <cp:lastPrinted>2020-05-29T16:52:08Z</cp:lastPrinted>
  <dcterms:created xsi:type="dcterms:W3CDTF">2020-02-12T19:35:51Z</dcterms:created>
  <dcterms:modified xsi:type="dcterms:W3CDTF">2020-06-08T17:45:24Z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0x010100ADBE3C68E1DF254E8AA83D2809F453FC</vt:lpwstr>
  </property>
</Properties>
</file>